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3" r:id="rId9"/>
    <p:sldId id="258" r:id="rId10"/>
    <p:sldId id="259" r:id="rId11"/>
    <p:sldId id="260" r:id="rId12"/>
    <p:sldId id="291" r:id="rId13"/>
    <p:sldId id="290" r:id="rId14"/>
    <p:sldId id="292" r:id="rId15"/>
    <p:sldId id="293" r:id="rId16"/>
    <p:sldId id="294" r:id="rId17"/>
    <p:sldId id="295" r:id="rId18"/>
    <p:sldId id="262" r:id="rId19"/>
    <p:sldId id="263" r:id="rId20"/>
    <p:sldId id="296" r:id="rId21"/>
    <p:sldId id="264" r:id="rId22"/>
    <p:sldId id="297" r:id="rId23"/>
    <p:sldId id="298" r:id="rId24"/>
    <p:sldId id="274" r:id="rId25"/>
    <p:sldId id="275" r:id="rId26"/>
    <p:sldId id="276" r:id="rId27"/>
    <p:sldId id="299" r:id="rId28"/>
    <p:sldId id="278" r:id="rId29"/>
    <p:sldId id="277" r:id="rId30"/>
    <p:sldId id="279" r:id="rId31"/>
    <p:sldId id="280" r:id="rId32"/>
    <p:sldId id="281" r:id="rId33"/>
    <p:sldId id="282" r:id="rId34"/>
    <p:sldId id="283" r:id="rId35"/>
    <p:sldId id="284" r:id="rId36"/>
    <p:sldId id="287" r:id="rId37"/>
    <p:sldId id="288" r:id="rId38"/>
    <p:sldId id="289" r:id="rId39"/>
    <p:sldId id="286" r:id="rId40"/>
    <p:sldId id="285" r:id="rId41"/>
    <p:sldId id="300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dochok3" initials="s" lastIdx="1" clrIdx="0">
    <p:extLst>
      <p:ext uri="{19B8F6BF-5375-455C-9EA6-DF929625EA0E}">
        <p15:presenceInfo xmlns:p15="http://schemas.microsoft.com/office/powerpoint/2012/main" userId="sadochok3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BBAB"/>
    <a:srgbClr val="D4E0FC"/>
    <a:srgbClr val="109FA6"/>
    <a:srgbClr val="843280"/>
    <a:srgbClr val="B1FDC9"/>
    <a:srgbClr val="D3F8FD"/>
    <a:srgbClr val="0D8FA9"/>
    <a:srgbClr val="057985"/>
    <a:srgbClr val="079FAF"/>
    <a:srgbClr val="B00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9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2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5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5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3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11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7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8805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92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81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06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86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7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4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6514" y="836023"/>
            <a:ext cx="7846423" cy="2592978"/>
          </a:xfrm>
        </p:spPr>
        <p:txBody>
          <a:bodyPr>
            <a:noAutofit/>
          </a:bodyPr>
          <a:lstStyle/>
          <a:p>
            <a:r>
              <a:rPr lang="uk-UA" sz="4000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Мова вихователя  - один з основних чинників мовленнєвого розвитку дітей</a:t>
            </a:r>
            <a:endParaRPr lang="en-US" sz="4000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>
                <a:solidFill>
                  <a:srgbClr val="C00000"/>
                </a:solidFill>
                <a:latin typeface="Bookman Old Style" panose="02050604050505020204" pitchFamily="18" charset="0"/>
              </a:rPr>
              <a:t>Підготувала: вихователь-методист </a:t>
            </a:r>
            <a:r>
              <a:rPr lang="uk-UA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Стародуб</a:t>
            </a:r>
            <a:r>
              <a:rPr lang="uk-UA" dirty="0">
                <a:solidFill>
                  <a:srgbClr val="C00000"/>
                </a:solidFill>
                <a:latin typeface="Bookman Old Style" panose="02050604050505020204" pitchFamily="18" charset="0"/>
              </a:rPr>
              <a:t> Н.І.</a:t>
            </a:r>
            <a:endParaRPr lang="en-US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AutoShape 2" descr="C:\Users\sadochok3\Desktop\%D0%B4%D0%BE%D0%BA%D1%83%D0%BC%D0%B5%D0%BD%D1%82%D0%B8\%D0%9F%D0%9B%D0%90%D0%9D\%D0%BF%D0%BB%D0%B0%D0%BD 22-23\%D0%BC%D0%BE%D0%B2%D0%BB%D0%B5%D0%BD%D0%BD%D1%8F\3731672866_w640_h640_fotofoni-patriotichni-ukrayina.webp">
            <a:extLst>
              <a:ext uri="{FF2B5EF4-FFF2-40B4-BE49-F238E27FC236}">
                <a16:creationId xmlns:a16="http://schemas.microsoft.com/office/drawing/2014/main" id="{883D1D05-8F69-4345-9D71-30B37CEEEB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56E5933-632F-415C-8DC3-2105BC57B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uk-UA" dirty="0">
                <a:latin typeface="Bookman Old Style" panose="02050604050505020204" pitchFamily="18" charset="0"/>
              </a:rPr>
              <a:t>Мова – це неоцінений Божий дар, який даний людині. Його не виміряєш на вагу, не відчуєш в руках, не побачиш оком. Цей дар потрібно тільки відчути своєю власною сутністю. Тільки від кожного з нас залежить, чи дбати про свою мову, чи ставитися до неї байдуже, як до чогось незначного й неважливого, чи взагалі зректися того слова, яке називають рідним, материнським.  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809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6B767F3-7445-4123-8ABB-4AAE1B169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6" y="996361"/>
            <a:ext cx="6505303" cy="4878977"/>
          </a:xfrm>
        </p:spPr>
      </p:pic>
    </p:spTree>
    <p:extLst>
      <p:ext uri="{BB962C8B-B14F-4D97-AF65-F5344CB8AC3E}">
        <p14:creationId xmlns:p14="http://schemas.microsoft.com/office/powerpoint/2010/main" val="249907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3B7C0C8-B0C3-48DF-93E7-32BD9F6A5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918" y="1090747"/>
            <a:ext cx="6635872" cy="4976905"/>
          </a:xfrm>
        </p:spPr>
      </p:pic>
    </p:spTree>
    <p:extLst>
      <p:ext uri="{BB962C8B-B14F-4D97-AF65-F5344CB8AC3E}">
        <p14:creationId xmlns:p14="http://schemas.microsoft.com/office/powerpoint/2010/main" val="100682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41AF17-2EE2-41FD-87C2-D6E7DA56B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31" y="1047250"/>
            <a:ext cx="6627163" cy="4970373"/>
          </a:xfrm>
        </p:spPr>
      </p:pic>
    </p:spTree>
    <p:extLst>
      <p:ext uri="{BB962C8B-B14F-4D97-AF65-F5344CB8AC3E}">
        <p14:creationId xmlns:p14="http://schemas.microsoft.com/office/powerpoint/2010/main" val="106664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C90305-566F-49CD-9864-8F52CB19A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3ED475-6EE1-4817-9BCD-55A5FA003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97280"/>
            <a:ext cx="6816634" cy="511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6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0C617-7BA8-46C8-BFC2-24D569A9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880" y="330925"/>
            <a:ext cx="3918857" cy="1036321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Стереотипи про мову</a:t>
            </a:r>
          </a:p>
        </p:txBody>
      </p:sp>
      <p:pic>
        <p:nvPicPr>
          <p:cNvPr id="6" name="Picture 2" descr="IMG_256">
            <a:extLst>
              <a:ext uri="{FF2B5EF4-FFF2-40B4-BE49-F238E27FC236}">
                <a16:creationId xmlns:a16="http://schemas.microsoft.com/office/drawing/2014/main" id="{03647C84-8B13-496A-A55F-DCB63E33F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543" y="1833015"/>
            <a:ext cx="2626629" cy="32844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4" descr="IMG_256">
            <a:extLst>
              <a:ext uri="{FF2B5EF4-FFF2-40B4-BE49-F238E27FC236}">
                <a16:creationId xmlns:a16="http://schemas.microsoft.com/office/drawing/2014/main" id="{02A5D8D7-560A-476A-AD81-532D056BA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982" y="1096539"/>
            <a:ext cx="2445971" cy="2623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6" descr="IMG_256">
            <a:extLst>
              <a:ext uri="{FF2B5EF4-FFF2-40B4-BE49-F238E27FC236}">
                <a16:creationId xmlns:a16="http://schemas.microsoft.com/office/drawing/2014/main" id="{6B2A0A02-653A-4908-A931-82FA12270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330" y="237032"/>
            <a:ext cx="2595276" cy="31919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7" descr="IMG_256">
            <a:extLst>
              <a:ext uri="{FF2B5EF4-FFF2-40B4-BE49-F238E27FC236}">
                <a16:creationId xmlns:a16="http://schemas.microsoft.com/office/drawing/2014/main" id="{69FB73EC-E16F-4E5F-A67A-530F50C77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1225" y="237033"/>
            <a:ext cx="2597701" cy="31919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10" descr="IMG_256">
            <a:extLst>
              <a:ext uri="{FF2B5EF4-FFF2-40B4-BE49-F238E27FC236}">
                <a16:creationId xmlns:a16="http://schemas.microsoft.com/office/drawing/2014/main" id="{5E783676-98A6-4B0D-A0FA-DF2AB3E69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919" y="3720123"/>
            <a:ext cx="2962098" cy="29633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9" descr="IMG_256">
            <a:extLst>
              <a:ext uri="{FF2B5EF4-FFF2-40B4-BE49-F238E27FC236}">
                <a16:creationId xmlns:a16="http://schemas.microsoft.com/office/drawing/2014/main" id="{DC9A64B3-14CB-4740-9724-09CE9BE104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3093" y="3935003"/>
            <a:ext cx="2613748" cy="29229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1" descr="IMG_256">
            <a:extLst>
              <a:ext uri="{FF2B5EF4-FFF2-40B4-BE49-F238E27FC236}">
                <a16:creationId xmlns:a16="http://schemas.microsoft.com/office/drawing/2014/main" id="{99414C66-8458-4F4D-AAD4-D259C3463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1225" y="3720123"/>
            <a:ext cx="2746972" cy="296336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2675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863ED-8CB3-4C89-92A0-DB064E37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Як допомогти дитині позбутися суржику?</a:t>
            </a:r>
          </a:p>
        </p:txBody>
      </p:sp>
      <p:pic>
        <p:nvPicPr>
          <p:cNvPr id="5" name="Picture 15" descr="IMG_256">
            <a:extLst>
              <a:ext uri="{FF2B5EF4-FFF2-40B4-BE49-F238E27FC236}">
                <a16:creationId xmlns:a16="http://schemas.microsoft.com/office/drawing/2014/main" id="{140049C9-167B-43A1-9B98-D7EE52175D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3775" y="1506583"/>
            <a:ext cx="5039949" cy="50399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18" descr="IMG_256">
            <a:extLst>
              <a:ext uri="{FF2B5EF4-FFF2-40B4-BE49-F238E27FC236}">
                <a16:creationId xmlns:a16="http://schemas.microsoft.com/office/drawing/2014/main" id="{139072F9-1EF0-4984-98C8-87B116F79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25" y="2133599"/>
            <a:ext cx="5106518" cy="444657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05654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507A0B4-9ADA-4819-8B88-7C992E6D9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097" y="1323703"/>
            <a:ext cx="9701349" cy="51815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Bookman Old Style" panose="02050604050505020204" pitchFamily="18" charset="0"/>
              </a:rPr>
              <a:t>Без мови не зможе існувати народ, не розвиватиметься його культура. Як приємно спілкуватися з людиною, яка правильно висловлює свої думки, користуючись усіма багатими відтінками рідної мови.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pPr marL="0" indent="0">
              <a:buNone/>
            </a:pPr>
            <a:r>
              <a:rPr lang="uk-UA" dirty="0">
                <a:latin typeface="Bookman Old Style" panose="02050604050505020204" pitchFamily="18" charset="0"/>
              </a:rPr>
              <a:t>Ну що б, здавалося, слова…</a:t>
            </a:r>
          </a:p>
          <a:p>
            <a:pPr marL="0" indent="0">
              <a:buNone/>
            </a:pPr>
            <a:r>
              <a:rPr lang="uk-UA" dirty="0">
                <a:latin typeface="Bookman Old Style" panose="02050604050505020204" pitchFamily="18" charset="0"/>
              </a:rPr>
              <a:t>Слова та голос – більш нічого…</a:t>
            </a:r>
          </a:p>
          <a:p>
            <a:pPr marL="0" indent="0">
              <a:buNone/>
            </a:pPr>
            <a:r>
              <a:rPr lang="uk-UA" dirty="0">
                <a:latin typeface="Bookman Old Style" panose="02050604050505020204" pitchFamily="18" charset="0"/>
              </a:rPr>
              <a:t>А серце б’ється, </a:t>
            </a:r>
            <a:r>
              <a:rPr lang="uk-UA" dirty="0" err="1">
                <a:latin typeface="Bookman Old Style" panose="02050604050505020204" pitchFamily="18" charset="0"/>
              </a:rPr>
              <a:t>ожива</a:t>
            </a:r>
            <a:r>
              <a:rPr lang="uk-UA" dirty="0">
                <a:latin typeface="Bookman Old Style" panose="02050604050505020204" pitchFamily="18" charset="0"/>
              </a:rPr>
              <a:t>,</a:t>
            </a:r>
          </a:p>
          <a:p>
            <a:pPr marL="0" indent="0">
              <a:buNone/>
            </a:pPr>
            <a:r>
              <a:rPr lang="uk-UA" dirty="0">
                <a:latin typeface="Bookman Old Style" panose="02050604050505020204" pitchFamily="18" charset="0"/>
              </a:rPr>
              <a:t>Як їх почує…</a:t>
            </a:r>
          </a:p>
          <a:p>
            <a:r>
              <a:rPr lang="uk-UA" dirty="0">
                <a:latin typeface="Bookman Old Style" panose="02050604050505020204" pitchFamily="18" charset="0"/>
              </a:rPr>
              <a:t>Т.Г. Шевченко</a:t>
            </a:r>
          </a:p>
        </p:txBody>
      </p:sp>
    </p:spTree>
    <p:extLst>
      <p:ext uri="{BB962C8B-B14F-4D97-AF65-F5344CB8AC3E}">
        <p14:creationId xmlns:p14="http://schemas.microsoft.com/office/powerpoint/2010/main" val="703798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CC2146F-0502-4E53-94B5-F1B5BF79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731" y="766354"/>
            <a:ext cx="9135881" cy="55125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Bookman Old Style" panose="02050604050505020204" pitchFamily="18" charset="0"/>
              </a:rPr>
              <a:t>Діти, наслідуючи мову оточуючих, переймають усі тонкощі вимови, особливо тих людей, які безпосередньо пов’язані з ними. І провідна роль належить вихователю, який постійно контактує з дітьми й від якого діти переймають зразок культури мовлення. Вихователь і його мова відіграють одну з головних ролей у розвитку мовлення, поповнення словникового запасу дитини, оскільки більше часу в цей період свого життя дошкільник проводить саме з ним. Мова вихователя, при спілкуванні з дітьми є одним з основних джерел, з якого діти одержують зразок рідної мови. Вона повинна бути витримана в певному темпі, гучності, бути інтонаційно виразною, правильно граматично оформленою, зв’язною, доступною для розуміння. Тільки при такому зразку для наслідування, мова дитини буде розвиватися у правильному руслі.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6964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0B44EEA-624C-4C2E-BE22-A3D612147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731" y="1280160"/>
            <a:ext cx="9135881" cy="265611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dirty="0">
                <a:latin typeface="Bookman Old Style" panose="02050604050505020204" pitchFamily="18" charset="0"/>
              </a:rPr>
              <a:t>Кожному із вас, напевно, відомий вислів: «Заговори, щоб я тебе побачив». Тому пропоную всім учасникам продемонструвати свої знання рідної мови, змістовність та виразність, уміння послідовно і </a:t>
            </a:r>
            <a:r>
              <a:rPr lang="uk-UA" dirty="0" err="1">
                <a:latin typeface="Bookman Old Style" panose="02050604050505020204" pitchFamily="18" charset="0"/>
              </a:rPr>
              <a:t>логічно</a:t>
            </a:r>
            <a:r>
              <a:rPr lang="uk-UA" dirty="0">
                <a:latin typeface="Bookman Old Style" panose="02050604050505020204" pitchFamily="18" charset="0"/>
              </a:rPr>
              <a:t> висловлювати думки, влучно добирати слова і словосполучення.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4289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2DD0F-F012-4740-80D4-A8BDA212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Вітаємося.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EE77D6-A9EB-4A5A-BF1B-76BF45084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dirty="0"/>
              <a:t>Привітатися:</a:t>
            </a:r>
          </a:p>
          <a:p>
            <a:pPr marL="0" indent="0">
              <a:buNone/>
            </a:pPr>
            <a:endParaRPr lang="uk-UA" sz="3200" dirty="0"/>
          </a:p>
          <a:p>
            <a:r>
              <a:rPr lang="uk-UA" sz="3200" dirty="0"/>
              <a:t> одним словом, </a:t>
            </a:r>
          </a:p>
          <a:p>
            <a:r>
              <a:rPr lang="uk-UA" sz="3200" dirty="0"/>
              <a:t>двома словами, </a:t>
            </a:r>
          </a:p>
          <a:p>
            <a:r>
              <a:rPr lang="uk-UA" sz="3200" dirty="0"/>
              <a:t>трьома словами,</a:t>
            </a:r>
          </a:p>
          <a:p>
            <a:r>
              <a:rPr lang="uk-UA" sz="3200" dirty="0"/>
              <a:t>чотирма словами</a:t>
            </a:r>
          </a:p>
        </p:txBody>
      </p:sp>
    </p:spTree>
    <p:extLst>
      <p:ext uri="{BB962C8B-B14F-4D97-AF65-F5344CB8AC3E}">
        <p14:creationId xmlns:p14="http://schemas.microsoft.com/office/powerpoint/2010/main" val="3608999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2DD71-497D-43D7-B64C-668C7B2B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440835" cy="612507"/>
          </a:xfrm>
        </p:spPr>
        <p:txBody>
          <a:bodyPr>
            <a:normAutofit/>
          </a:bodyPr>
          <a:lstStyle/>
          <a:p>
            <a:r>
              <a:rPr lang="uk-UA" sz="2400" dirty="0">
                <a:latin typeface="Gungsuh" panose="02030600000101010101" pitchFamily="18" charset="-127"/>
                <a:ea typeface="Gungsuh" panose="02030600000101010101" pitchFamily="18" charset="-127"/>
              </a:rPr>
              <a:t>Можливості української мови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8195A2-ED05-4E14-94F8-87CD810A2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504" y="1236617"/>
            <a:ext cx="10006148" cy="5242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Правда це було, чи "може, хто збрехав, хто ворогів не мав", не знаю, але я вам переповім цю історію. Колись у суперечці з італійцем, англійцем і німцем, щоб довести, що українська мова багата й милозвучна,  українець довго думав і нарешті промовив до співрозмовників: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– Ви ж по суті нічого не сказали про багатство й можливості ваших мов. Чи могли б ви написати невелике оповідання, в якому б усі слова починалися з тої самої літери?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 – Ні. Ні, ні! Це ж неможливо, – відповіли англієць, німець та італієць.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– На ваших мовах неможливо, а нашою – просто. Назвіть якусь літеру, – звернувся він до німця.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 – Нехай буде П – сказав той.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– Добре. Оповідання буде називатися.</a:t>
            </a:r>
          </a:p>
          <a:p>
            <a:pPr marL="0" indent="0">
              <a:buNone/>
            </a:pPr>
            <a:r>
              <a:rPr lang="uk-UA" sz="1900" dirty="0">
                <a:latin typeface="Comic Sans MS" panose="030F0702030302020204" pitchFamily="66" charset="0"/>
              </a:rPr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9614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0949-6723-4B76-B62A-DA8A3F86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734427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atin typeface="Gabriola" panose="04040605051002020D02" pitchFamily="82" charset="0"/>
              </a:rPr>
              <a:t>ПЕРШИЙ ПОЦІЛУНОК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02DE3-7C6F-46E6-B1F4-8C0A1A3E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263" y="1358537"/>
            <a:ext cx="9510349" cy="523385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Gabriola" panose="04040605051002020D02" pitchFamily="82" charset="0"/>
              </a:rPr>
              <a:t>	Популярному </a:t>
            </a:r>
            <a:r>
              <a:rPr lang="uk-UA" dirty="0" err="1">
                <a:latin typeface="Gabriola" panose="04040605051002020D02" pitchFamily="82" charset="0"/>
              </a:rPr>
              <a:t>перемишлянському</a:t>
            </a:r>
            <a:r>
              <a:rPr lang="uk-UA" dirty="0">
                <a:latin typeface="Gabriola" panose="04040605051002020D02" pitchFamily="82" charset="0"/>
              </a:rPr>
              <a:t> поетові Павлові </a:t>
            </a:r>
            <a:r>
              <a:rPr lang="uk-UA" dirty="0" err="1">
                <a:latin typeface="Gabriola" panose="04040605051002020D02" pitchFamily="82" charset="0"/>
              </a:rPr>
              <a:t>Подільчаку</a:t>
            </a:r>
            <a:r>
              <a:rPr lang="uk-UA" dirty="0">
                <a:latin typeface="Gabriola" panose="04040605051002020D02" pitchFamily="82" charset="0"/>
              </a:rPr>
              <a:t> прийшло поштою приємне повідомлення: Приїздіть, пане Павле, - писав поважний правитель повіту Полікарп </a:t>
            </a:r>
            <a:r>
              <a:rPr lang="uk-UA" dirty="0" err="1">
                <a:latin typeface="Gabriola" panose="04040605051002020D02" pitchFamily="82" charset="0"/>
              </a:rPr>
              <a:t>Паскевич</a:t>
            </a:r>
            <a:r>
              <a:rPr lang="uk-UA" dirty="0">
                <a:latin typeface="Gabriola" panose="04040605051002020D02" pitchFamily="82" charset="0"/>
              </a:rPr>
              <a:t>. –  погостюєте, повеселитесь. Пан Павло поспішив, прибувши першим потягом. Підгорецький палац </a:t>
            </a:r>
            <a:r>
              <a:rPr lang="uk-UA" dirty="0" err="1">
                <a:latin typeface="Gabriola" panose="04040605051002020D02" pitchFamily="82" charset="0"/>
              </a:rPr>
              <a:t>Паскевічів</a:t>
            </a:r>
            <a:r>
              <a:rPr lang="uk-UA" dirty="0">
                <a:latin typeface="Gabriola" panose="04040605051002020D02" pitchFamily="82" charset="0"/>
              </a:rPr>
              <a:t> привітно прийняв приїжджого поета. Потім під’їхали поважні персони – приятелі </a:t>
            </a:r>
            <a:r>
              <a:rPr lang="uk-UA" dirty="0" err="1">
                <a:latin typeface="Gabriola" panose="04040605051002020D02" pitchFamily="82" charset="0"/>
              </a:rPr>
              <a:t>Паскевичів</a:t>
            </a:r>
            <a:r>
              <a:rPr lang="uk-UA" dirty="0">
                <a:latin typeface="Gabriola" panose="04040605051002020D02" pitchFamily="82" charset="0"/>
              </a:rPr>
              <a:t>…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Gabriola" panose="04040605051002020D02" pitchFamily="82" charset="0"/>
              </a:rPr>
              <a:t>	Посадили пана Павла поряд панночки – премилої Поліни. Поговорили про політику, погоду. Пан Павло прочитав підібрані пречудові поезії. Поспівали пісень, потанцювали  польку. Прийшла пора пообідати. Поставили повні підноси пляшок: портвейну, пшеничної, підігрітого пуншу, </a:t>
            </a:r>
            <a:r>
              <a:rPr lang="uk-UA" dirty="0" err="1">
                <a:latin typeface="Gabriola" panose="04040605051002020D02" pitchFamily="82" charset="0"/>
              </a:rPr>
              <a:t>пільзенське</a:t>
            </a:r>
            <a:r>
              <a:rPr lang="uk-UA" dirty="0">
                <a:latin typeface="Gabriola" panose="04040605051002020D02" pitchFamily="82" charset="0"/>
              </a:rPr>
              <a:t> пиво. Принесли печені поросята, приправлені перцем, півники, пахучі паляниці, печінковий паштет, пухкі пампушки, пироги. Потім подали пресолодкі пряники, персикове повидло, помаранчі, повні порцелянові полумиски полуниць, порічок.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Gabriola" panose="04040605051002020D02" pitchFamily="82" charset="0"/>
              </a:rPr>
              <a:t>	Почувши приємну повноту, пан Павло подумав про панночку. Панна Поліна попросила прогулятися по Підгорецькому парку, помилуватися природою, послухати пташині переспіви. Пропозиція повністю підійшла </a:t>
            </a:r>
            <a:r>
              <a:rPr lang="uk-UA" dirty="0" err="1">
                <a:latin typeface="Gabriola" panose="04040605051002020D02" pitchFamily="82" charset="0"/>
              </a:rPr>
              <a:t>прихмелілому</a:t>
            </a:r>
            <a:r>
              <a:rPr lang="uk-UA" dirty="0">
                <a:latin typeface="Gabriola" panose="04040605051002020D02" pitchFamily="82" charset="0"/>
              </a:rPr>
              <a:t> поетові. Походили, погуляли. …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Gabriola" panose="04040605051002020D02" pitchFamily="82" charset="0"/>
              </a:rPr>
              <a:t>	Порослий папороттю прадавній парк подарував приємну прохолоду. Повітря п’янило  принадними пахощами. Побродивши по парку, пара присіла. Посиділи, помріяли, позітхали, пошепталися, пригорнулися. Почувся перший поцілунок!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757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CA81703-43CF-466E-B73B-13CE6478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983" y="748937"/>
            <a:ext cx="9083629" cy="5162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Пролунали оплески. Всі визнали: милозвучна, багата українська мова буде жити вічно поміж інших мов світу. 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Зазнайкуватий німець ніяк не міг визнати своєї поразки.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 – Ну а коли б я назвав іншу літеру? – заявив він. – Ну, наприклад, літеру С!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– Я на своїй мові можу скласти не лише оповідання, але й навіть вірш, де всі слова будуть починатися на С. Якщо Ваша ласка, прошу послухати.</a:t>
            </a:r>
          </a:p>
          <a:p>
            <a:pPr marL="0" indent="0">
              <a:buNone/>
            </a:pPr>
            <a:endParaRPr lang="uk-UA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uk-UA" b="1" dirty="0">
                <a:latin typeface="Comic Sans MS" panose="030F0702030302020204" pitchFamily="66" charset="0"/>
              </a:rPr>
              <a:t>САМОТНІЙ САД</a:t>
            </a:r>
            <a:endParaRPr lang="uk-UA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uk-UA" dirty="0" err="1">
                <a:latin typeface="Comic Sans MS" panose="030F0702030302020204" pitchFamily="66" charset="0"/>
              </a:rPr>
              <a:t>Стихли</a:t>
            </a:r>
            <a:r>
              <a:rPr lang="uk-UA" dirty="0">
                <a:latin typeface="Comic Sans MS" panose="030F0702030302020204" pitchFamily="66" charset="0"/>
              </a:rPr>
              <a:t> струни, </a:t>
            </a:r>
            <a:r>
              <a:rPr lang="uk-UA" dirty="0" err="1">
                <a:latin typeface="Comic Sans MS" panose="030F0702030302020204" pitchFamily="66" charset="0"/>
              </a:rPr>
              <a:t>стихли</a:t>
            </a:r>
            <a:r>
              <a:rPr lang="uk-UA" dirty="0">
                <a:latin typeface="Comic Sans MS" panose="030F0702030302020204" pitchFamily="66" charset="0"/>
              </a:rPr>
              <a:t> співи,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Срібні співи серенад,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Срібно стеляться сніжинки –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Спить самотній сад.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– Геніально! Незрівнянно! – вигукнули англієць й італієць. Потім усі замовкли.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0959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05879C-B7AE-4357-AEA2-BFD1A4152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80" y="2133600"/>
            <a:ext cx="9188132" cy="1295400"/>
          </a:xfrm>
        </p:spPr>
        <p:txBody>
          <a:bodyPr/>
          <a:lstStyle/>
          <a:p>
            <a:r>
              <a:rPr lang="uk-UA" dirty="0">
                <a:latin typeface="Comic Sans MS" panose="030F0702030302020204" pitchFamily="66" charset="0"/>
              </a:rPr>
              <a:t>Спробуймо й ми зробити те ж саме. Завдання трохи змінимо: складіть лише одне речення так, щоб кожне слово починалося з однієї й тієї ж літери.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7794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B5F3F-98A5-4972-97A4-E6C72B234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487" y="624110"/>
            <a:ext cx="8979126" cy="717010"/>
          </a:xfrm>
        </p:spPr>
        <p:txBody>
          <a:bodyPr>
            <a:normAutofit/>
          </a:bodyPr>
          <a:lstStyle/>
          <a:p>
            <a:r>
              <a:rPr lang="uk-UA" sz="3200" dirty="0"/>
              <a:t>Добираємо синоніми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440089-92D2-4FB0-A9CE-DB987D59F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189" y="1654629"/>
            <a:ext cx="9179423" cy="4256593"/>
          </a:xfrm>
        </p:spPr>
        <p:txBody>
          <a:bodyPr numCol="2">
            <a:normAutofit fontScale="62500" lnSpcReduction="20000"/>
          </a:bodyPr>
          <a:lstStyle/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ЗАНЕДУЖАЛА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ВІДПОВІДАЄ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ПРОСИТИ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РОЗМОВЛЯТИ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ПРИГОРНУТИ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КРИЧИТЬ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ХОДИТИ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ПРАВИЛЬНО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ЩИРИЙ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КОРОТКО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ТИХО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ВИГАДАНИЙ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СЕРДИТО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БЕЗЛЮДНО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ХВИЛЮВАННЯ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ПЕЙЗАЖ 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ШВИДКО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БАЖАТИ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ВАЖКИЙ 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ВИХОВУВАТИ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ЗНАЧЕННЯ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НАВМАННЯ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НЕЗАБУТНІЙ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СИЛЬНА МЕТЕЛИЦЯ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СИЛЬНИЙ ДОЩ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БУРЯ НА МОРІ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ДОЩ ІЗ БЛИСКАВКОЮ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СТУКНУЛО В ГОЛОВУ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ПЛУТАТИСЯ ПІД НОГАМИ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ПОВІСИТИ НОСА</a:t>
            </a:r>
          </a:p>
          <a:p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КОРЧИТИ ДУРНИКА</a:t>
            </a:r>
            <a:endParaRPr lang="uk-UA" b="1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362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2E9B2-EB8D-4BB3-A73C-36374B58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149" y="624110"/>
            <a:ext cx="9118463" cy="621216"/>
          </a:xfrm>
        </p:spPr>
        <p:txBody>
          <a:bodyPr>
            <a:normAutofit fontScale="90000"/>
          </a:bodyPr>
          <a:lstStyle/>
          <a:p>
            <a:r>
              <a:rPr lang="uk-UA" dirty="0"/>
              <a:t>Добираємо синоніми (звіряємося)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519FC-BF4C-4C9F-9E03-0C7FAE4A7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303" y="1445623"/>
            <a:ext cx="9571309" cy="5155473"/>
          </a:xfrm>
        </p:spPr>
        <p:txBody>
          <a:bodyPr numCol="2"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Занедужала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захворіла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Відповідає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-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одказує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Просити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-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канючити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Розмовляти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теревенити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Пригорнути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-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приголубити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Кричить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волає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Ходити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вештатися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Правильно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безпомилково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Щирий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правдивий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Коротко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стисло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Тихо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неголосно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Вигаданий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уявний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Сердито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дратівливо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Безлюдно – пусто</a:t>
            </a: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Хвилювання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збентеження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Пейзаж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краєвид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Швидко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-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стрімко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Бажати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зичити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Важкий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нелегкий</a:t>
            </a: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Виховувати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плекати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Значення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смисл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Навмання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наосліп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Незабутній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вічний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сильна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метелиця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хуртовина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сильний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дощ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злива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буря на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морі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шторм</a:t>
            </a: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дощ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із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блискавкою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– гроза</a:t>
            </a:r>
          </a:p>
          <a:p>
            <a:pPr marL="0" indent="0" fontAlgn="base">
              <a:buNone/>
            </a:pP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стукнуло в голову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пригадати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плутатися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під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ногами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заважати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повісити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носа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розстроїтися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корчити</a:t>
            </a:r>
            <a:r>
              <a:rPr lang="ru-RU" dirty="0">
                <a:latin typeface="Bookman Old Style" panose="02050604050505020204" pitchFamily="18" charset="0"/>
                <a:cs typeface="Mangal" panose="02040503050203030202" pitchFamily="18" charset="0"/>
              </a:rPr>
              <a:t> дурника – </a:t>
            </a:r>
            <a:r>
              <a:rPr lang="ru-RU" dirty="0" err="1">
                <a:latin typeface="Bookman Old Style" panose="02050604050505020204" pitchFamily="18" charset="0"/>
                <a:cs typeface="Mangal" panose="02040503050203030202" pitchFamily="18" charset="0"/>
              </a:rPr>
              <a:t>прикидатися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fontAlgn="base"/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pPr marL="0" indent="0" fontAlgn="base">
              <a:buNone/>
            </a:pPr>
            <a:r>
              <a:rPr lang="ru-RU" b="1" i="1" dirty="0">
                <a:latin typeface="Bookman Old Style" panose="02050604050505020204" pitchFamily="18" charset="0"/>
                <a:cs typeface="Mangal" panose="02040503050203030202" pitchFamily="18" charset="0"/>
              </a:rPr>
              <a:t> </a:t>
            </a:r>
            <a:endParaRPr lang="ru-RU" dirty="0">
              <a:latin typeface="Bookman Old Style" panose="02050604050505020204" pitchFamily="18" charset="0"/>
              <a:cs typeface="Mangal" panose="02040503050203030202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13862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83EB0-5AF1-47D5-8D7F-78C5EC7D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/>
              <a:t>Вправа «Скажи інакше»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6C7E8E-5893-4BA2-8179-C5C4D4941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uk-UA" dirty="0"/>
          </a:p>
          <a:p>
            <a:pPr fontAlgn="base"/>
            <a:r>
              <a:rPr lang="uk-UA" dirty="0"/>
              <a:t>Сірі хмари </a:t>
            </a:r>
          </a:p>
          <a:p>
            <a:pPr fontAlgn="base"/>
            <a:r>
              <a:rPr lang="uk-UA" dirty="0"/>
              <a:t>Сиве волосся </a:t>
            </a:r>
          </a:p>
          <a:p>
            <a:pPr fontAlgn="base"/>
            <a:r>
              <a:rPr lang="uk-UA" dirty="0"/>
              <a:t>Сині очі</a:t>
            </a:r>
          </a:p>
          <a:p>
            <a:pPr fontAlgn="base"/>
            <a:r>
              <a:rPr lang="uk-UA" dirty="0"/>
              <a:t>Хочеться сказати </a:t>
            </a:r>
          </a:p>
          <a:p>
            <a:pPr fontAlgn="base"/>
            <a:r>
              <a:rPr lang="uk-UA" dirty="0"/>
              <a:t>Добре серце </a:t>
            </a:r>
          </a:p>
          <a:p>
            <a:pPr fontAlgn="base"/>
            <a:r>
              <a:rPr lang="uk-UA" dirty="0"/>
              <a:t>Хитрувати </a:t>
            </a:r>
          </a:p>
          <a:p>
            <a:pPr fontAlgn="base"/>
            <a:r>
              <a:rPr lang="uk-UA" dirty="0"/>
              <a:t>Червоніти від сорому </a:t>
            </a:r>
          </a:p>
          <a:p>
            <a:pPr fontAlgn="base"/>
            <a:r>
              <a:rPr lang="uk-UA" dirty="0"/>
              <a:t>Несподівано з’явитися</a:t>
            </a:r>
          </a:p>
          <a:p>
            <a:pPr fontAlgn="base"/>
            <a:endParaRPr lang="uk-UA" dirty="0"/>
          </a:p>
          <a:p>
            <a:pPr marL="0" indent="0" fontAlgn="base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306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C469D-8018-449B-BB15-9DD7EF15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Вправа «Скажи інакше» (звіряємося)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E2B35-1BB1-4F8E-9E1B-74C794818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uk-UA"/>
              <a:t>Сірі хмари Срібні хмари</a:t>
            </a:r>
          </a:p>
          <a:p>
            <a:pPr fontAlgn="base"/>
            <a:r>
              <a:rPr lang="uk-UA"/>
              <a:t>Сиве волосся  Срібне волосся</a:t>
            </a:r>
          </a:p>
          <a:p>
            <a:pPr fontAlgn="base"/>
            <a:r>
              <a:rPr lang="uk-UA"/>
              <a:t> Сині очі  Волошкові очі  </a:t>
            </a:r>
          </a:p>
          <a:p>
            <a:pPr fontAlgn="base"/>
            <a:r>
              <a:rPr lang="uk-UA"/>
              <a:t>Хочеться сказати Язик свербить </a:t>
            </a:r>
          </a:p>
          <a:p>
            <a:pPr fontAlgn="base"/>
            <a:r>
              <a:rPr lang="uk-UA"/>
              <a:t>Добре серце Золоте серце</a:t>
            </a:r>
          </a:p>
          <a:p>
            <a:pPr fontAlgn="base"/>
            <a:r>
              <a:rPr lang="uk-UA"/>
              <a:t>Хитрувати Замилювати очі </a:t>
            </a:r>
          </a:p>
          <a:p>
            <a:pPr fontAlgn="base"/>
            <a:r>
              <a:rPr lang="uk-UA"/>
              <a:t>Червоніти від сорому Пекти раки </a:t>
            </a:r>
          </a:p>
          <a:p>
            <a:pPr fontAlgn="base"/>
            <a:r>
              <a:rPr lang="uk-UA"/>
              <a:t>Несподівано з’явитися Упасти з неба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69996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C434C-DD9E-404D-96D7-DF755615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Створюємо прислів'я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89DC02-2AD2-477F-9F2F-2E0C834CC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 err="1"/>
              <a:t>Менше</a:t>
            </a:r>
            <a:r>
              <a:rPr lang="ru-RU" dirty="0"/>
              <a:t> говори, </a:t>
            </a:r>
            <a:r>
              <a:rPr lang="ru-RU" dirty="0" err="1"/>
              <a:t>більше</a:t>
            </a:r>
            <a:r>
              <a:rPr lang="ru-RU" dirty="0"/>
              <a:t>... </a:t>
            </a:r>
          </a:p>
          <a:p>
            <a:pPr fontAlgn="base"/>
            <a:r>
              <a:rPr lang="ru-RU" dirty="0" err="1"/>
              <a:t>Хто</a:t>
            </a:r>
            <a:r>
              <a:rPr lang="ru-RU" dirty="0"/>
              <a:t> любить </a:t>
            </a:r>
            <a:r>
              <a:rPr lang="ru-RU" dirty="0" err="1"/>
              <a:t>працювати</a:t>
            </a:r>
            <a:r>
              <a:rPr lang="ru-RU" dirty="0"/>
              <a:t>, тому...</a:t>
            </a:r>
          </a:p>
          <a:p>
            <a:pPr fontAlgn="base"/>
            <a:r>
              <a:rPr lang="ru-RU" dirty="0"/>
              <a:t> Не </a:t>
            </a:r>
            <a:r>
              <a:rPr lang="ru-RU" dirty="0" err="1"/>
              <a:t>смійся</a:t>
            </a:r>
            <a:r>
              <a:rPr lang="ru-RU" dirty="0"/>
              <a:t> з </a:t>
            </a:r>
            <a:r>
              <a:rPr lang="ru-RU" dirty="0" err="1"/>
              <a:t>іншого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... </a:t>
            </a:r>
          </a:p>
          <a:p>
            <a:pPr fontAlgn="base"/>
            <a:r>
              <a:rPr lang="ru-RU" dirty="0"/>
              <a:t>Не кажи того, </a:t>
            </a:r>
            <a:r>
              <a:rPr lang="ru-RU" dirty="0" err="1"/>
              <a:t>чого</a:t>
            </a:r>
            <a:r>
              <a:rPr lang="ru-RU" dirty="0"/>
              <a:t>... </a:t>
            </a:r>
          </a:p>
          <a:p>
            <a:pPr fontAlgn="base"/>
            <a:r>
              <a:rPr lang="ru-RU" dirty="0"/>
              <a:t>Не </a:t>
            </a:r>
            <a:r>
              <a:rPr lang="ru-RU" dirty="0" err="1"/>
              <a:t>соромся</a:t>
            </a:r>
            <a:r>
              <a:rPr lang="ru-RU" dirty="0"/>
              <a:t> </a:t>
            </a:r>
            <a:r>
              <a:rPr lang="ru-RU" dirty="0" err="1"/>
              <a:t>питати</a:t>
            </a:r>
            <a:r>
              <a:rPr lang="ru-RU" dirty="0"/>
              <a:t> про те, </a:t>
            </a:r>
            <a:r>
              <a:rPr lang="ru-RU" dirty="0" err="1"/>
              <a:t>чого</a:t>
            </a:r>
            <a:r>
              <a:rPr lang="ru-RU" dirty="0"/>
              <a:t>... </a:t>
            </a:r>
          </a:p>
          <a:p>
            <a:pPr fontAlgn="base"/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думок, то </a:t>
            </a:r>
            <a:r>
              <a:rPr lang="ru-RU" dirty="0" err="1"/>
              <a:t>більше</a:t>
            </a:r>
            <a:r>
              <a:rPr lang="ru-RU" dirty="0"/>
              <a:t>... </a:t>
            </a:r>
          </a:p>
          <a:p>
            <a:pPr fontAlgn="base"/>
            <a:r>
              <a:rPr lang="ru-RU" dirty="0"/>
              <a:t>З мудрим </a:t>
            </a:r>
            <a:r>
              <a:rPr lang="ru-RU" dirty="0" err="1"/>
              <a:t>говорити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... </a:t>
            </a:r>
          </a:p>
          <a:p>
            <a:pPr fontAlgn="base"/>
            <a:r>
              <a:rPr lang="ru-RU" dirty="0" err="1"/>
              <a:t>Солодкими</a:t>
            </a:r>
            <a:r>
              <a:rPr lang="ru-RU" dirty="0"/>
              <a:t> словами </a:t>
            </a:r>
            <a:r>
              <a:rPr lang="ru-RU" dirty="0" err="1"/>
              <a:t>можна</a:t>
            </a:r>
            <a:r>
              <a:rPr lang="ru-RU" dirty="0"/>
              <a:t>...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9665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9413D-E879-4A1D-907B-DA26AE91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Створюємо прислів’я (звіряємося)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2A7974-21B3-42EF-917D-13E397392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err="1"/>
              <a:t>Менше</a:t>
            </a:r>
            <a:r>
              <a:rPr lang="ru-RU" dirty="0"/>
              <a:t> говори, </a:t>
            </a:r>
            <a:r>
              <a:rPr lang="ru-RU" dirty="0" err="1"/>
              <a:t>більше</a:t>
            </a:r>
            <a:r>
              <a:rPr lang="ru-RU" dirty="0"/>
              <a:t>... (</a:t>
            </a:r>
            <a:r>
              <a:rPr lang="ru-RU" dirty="0" err="1"/>
              <a:t>слухай</a:t>
            </a:r>
            <a:r>
              <a:rPr lang="ru-RU" dirty="0"/>
              <a:t>, думай, </a:t>
            </a:r>
            <a:r>
              <a:rPr lang="ru-RU" dirty="0" err="1"/>
              <a:t>почуєш,працюй</a:t>
            </a:r>
            <a:r>
              <a:rPr lang="ru-RU" dirty="0"/>
              <a:t>). </a:t>
            </a:r>
          </a:p>
          <a:p>
            <a:pPr fontAlgn="base"/>
            <a:r>
              <a:rPr lang="ru-RU" dirty="0" err="1"/>
              <a:t>Хто</a:t>
            </a:r>
            <a:r>
              <a:rPr lang="ru-RU" dirty="0"/>
              <a:t> любить </a:t>
            </a:r>
            <a:r>
              <a:rPr lang="ru-RU" dirty="0" err="1"/>
              <a:t>працювати</a:t>
            </a:r>
            <a:r>
              <a:rPr lang="ru-RU" dirty="0"/>
              <a:t>, тому... (нема часу </a:t>
            </a:r>
            <a:r>
              <a:rPr lang="ru-RU" dirty="0" err="1"/>
              <a:t>сумувати</a:t>
            </a:r>
            <a:r>
              <a:rPr lang="ru-RU" dirty="0"/>
              <a:t>, не </a:t>
            </a:r>
            <a:r>
              <a:rPr lang="ru-RU" dirty="0" err="1"/>
              <a:t>доведеться</a:t>
            </a:r>
            <a:r>
              <a:rPr lang="ru-RU" dirty="0"/>
              <a:t> </a:t>
            </a:r>
            <a:r>
              <a:rPr lang="ru-RU" dirty="0" err="1"/>
              <a:t>голодувати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Не </a:t>
            </a:r>
            <a:r>
              <a:rPr lang="ru-RU" dirty="0" err="1"/>
              <a:t>смійся</a:t>
            </a:r>
            <a:r>
              <a:rPr lang="ru-RU" dirty="0"/>
              <a:t> з </a:t>
            </a:r>
            <a:r>
              <a:rPr lang="ru-RU" dirty="0" err="1"/>
              <a:t>іншого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... (не </a:t>
            </a:r>
            <a:r>
              <a:rPr lang="ru-RU" dirty="0" err="1"/>
              <a:t>сміялися</a:t>
            </a:r>
            <a:r>
              <a:rPr lang="ru-RU" dirty="0"/>
              <a:t> з тебе). </a:t>
            </a:r>
          </a:p>
          <a:p>
            <a:pPr fontAlgn="base"/>
            <a:r>
              <a:rPr lang="ru-RU" dirty="0"/>
              <a:t>Не кажи того, </a:t>
            </a:r>
            <a:r>
              <a:rPr lang="ru-RU" dirty="0" err="1"/>
              <a:t>чого</a:t>
            </a:r>
            <a:r>
              <a:rPr lang="ru-RU" dirty="0"/>
              <a:t>... (не </a:t>
            </a:r>
            <a:r>
              <a:rPr lang="ru-RU" dirty="0" err="1"/>
              <a:t>знаєш</a:t>
            </a:r>
            <a:r>
              <a:rPr lang="ru-RU" dirty="0"/>
              <a:t>).</a:t>
            </a:r>
          </a:p>
          <a:p>
            <a:pPr fontAlgn="base"/>
            <a:r>
              <a:rPr lang="ru-RU" dirty="0"/>
              <a:t>Не </a:t>
            </a:r>
            <a:r>
              <a:rPr lang="ru-RU" dirty="0" err="1"/>
              <a:t>соромся</a:t>
            </a:r>
            <a:r>
              <a:rPr lang="ru-RU" dirty="0"/>
              <a:t> </a:t>
            </a:r>
            <a:r>
              <a:rPr lang="ru-RU" dirty="0" err="1"/>
              <a:t>питати</a:t>
            </a:r>
            <a:r>
              <a:rPr lang="ru-RU" dirty="0"/>
              <a:t> про те, </a:t>
            </a:r>
            <a:r>
              <a:rPr lang="ru-RU" dirty="0" err="1"/>
              <a:t>чого</a:t>
            </a:r>
            <a:r>
              <a:rPr lang="ru-RU" dirty="0"/>
              <a:t>... (не </a:t>
            </a:r>
            <a:r>
              <a:rPr lang="ru-RU" dirty="0" err="1"/>
              <a:t>знаєш</a:t>
            </a:r>
            <a:r>
              <a:rPr lang="ru-RU" dirty="0"/>
              <a:t>, не </a:t>
            </a:r>
            <a:r>
              <a:rPr lang="ru-RU" dirty="0" err="1"/>
              <a:t>чуєш</a:t>
            </a:r>
            <a:r>
              <a:rPr lang="ru-RU" dirty="0"/>
              <a:t>). </a:t>
            </a:r>
          </a:p>
          <a:p>
            <a:pPr fontAlgn="base"/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думок, то </a:t>
            </a:r>
            <a:r>
              <a:rPr lang="ru-RU" dirty="0" err="1"/>
              <a:t>більше</a:t>
            </a:r>
            <a:r>
              <a:rPr lang="ru-RU" dirty="0"/>
              <a:t>... (</a:t>
            </a:r>
            <a:r>
              <a:rPr lang="ru-RU" dirty="0" err="1"/>
              <a:t>пліток</a:t>
            </a:r>
            <a:r>
              <a:rPr lang="ru-RU" dirty="0"/>
              <a:t>, </a:t>
            </a:r>
            <a:r>
              <a:rPr lang="ru-RU" dirty="0" err="1"/>
              <a:t>теревенів</a:t>
            </a:r>
            <a:r>
              <a:rPr lang="ru-RU" dirty="0"/>
              <a:t>, </a:t>
            </a:r>
            <a:r>
              <a:rPr lang="ru-RU" dirty="0" err="1"/>
              <a:t>балачок</a:t>
            </a:r>
            <a:r>
              <a:rPr lang="ru-RU" dirty="0"/>
              <a:t>). </a:t>
            </a:r>
          </a:p>
          <a:p>
            <a:pPr fontAlgn="base"/>
            <a:r>
              <a:rPr lang="ru-RU" dirty="0"/>
              <a:t>З мудрим </a:t>
            </a:r>
            <a:r>
              <a:rPr lang="ru-RU" dirty="0" err="1"/>
              <a:t>говорити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... (мед </a:t>
            </a:r>
            <a:r>
              <a:rPr lang="ru-RU" dirty="0" err="1"/>
              <a:t>пити</a:t>
            </a:r>
            <a:r>
              <a:rPr lang="ru-RU" dirty="0"/>
              <a:t>, </a:t>
            </a:r>
            <a:r>
              <a:rPr lang="ru-RU" dirty="0" err="1"/>
              <a:t>розуму</a:t>
            </a:r>
            <a:r>
              <a:rPr lang="ru-RU" dirty="0"/>
              <a:t> </a:t>
            </a:r>
            <a:r>
              <a:rPr lang="ru-RU" dirty="0" err="1"/>
              <a:t>набратися</a:t>
            </a:r>
            <a:r>
              <a:rPr lang="ru-RU" dirty="0"/>
              <a:t>). </a:t>
            </a:r>
          </a:p>
          <a:p>
            <a:pPr fontAlgn="base"/>
            <a:r>
              <a:rPr lang="ru-RU" dirty="0" err="1"/>
              <a:t>Солодкими</a:t>
            </a:r>
            <a:r>
              <a:rPr lang="ru-RU" dirty="0"/>
              <a:t> словами </a:t>
            </a:r>
            <a:r>
              <a:rPr lang="ru-RU" dirty="0" err="1"/>
              <a:t>можна</a:t>
            </a:r>
            <a:r>
              <a:rPr lang="ru-RU" dirty="0"/>
              <a:t>... (</a:t>
            </a:r>
            <a:r>
              <a:rPr lang="ru-RU" dirty="0" err="1"/>
              <a:t>виманити</a:t>
            </a:r>
            <a:r>
              <a:rPr lang="ru-RU" dirty="0"/>
              <a:t> й гадюку, брехню </a:t>
            </a:r>
            <a:r>
              <a:rPr lang="ru-RU" dirty="0" err="1"/>
              <a:t>розказати</a:t>
            </a:r>
            <a:r>
              <a:rPr lang="ru-RU" dirty="0"/>
              <a:t>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2694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BD7693-7D80-4506-8CF2-BADE2DC6E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538" y="2899955"/>
            <a:ext cx="9458098" cy="1530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i="1" dirty="0">
                <a:solidFill>
                  <a:srgbClr val="7030A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ПЛЕКАЙМО РІДНУ МОВУ</a:t>
            </a:r>
          </a:p>
        </p:txBody>
      </p:sp>
    </p:spTree>
    <p:extLst>
      <p:ext uri="{BB962C8B-B14F-4D97-AF65-F5344CB8AC3E}">
        <p14:creationId xmlns:p14="http://schemas.microsoft.com/office/powerpoint/2010/main" val="895180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3A4C-6FA1-452C-9192-1535FC8A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830221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Заходи скасовують, а не відмінюють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8088C2-E7E8-4DA6-BF5C-4F4C48891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0" y="1950720"/>
            <a:ext cx="9492932" cy="411915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sz="2200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Скасовувати</a:t>
            </a:r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 – визнавати, оголошувати що-небудь недійсним, незаконним, анулювати, припиняти дію чого-небудь.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Відмінювати</a:t>
            </a:r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 – змінювати закінчення слова за відмінками.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Отже, заняття, заходи, розпорядження, рішення, закони, накази – </a:t>
            </a:r>
            <a:r>
              <a:rPr lang="uk-UA" sz="2200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скасовують</a:t>
            </a:r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.</a:t>
            </a: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Заняття тимчасово відмінені  </a:t>
            </a: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Усі заходи на період карантину відмінили </a:t>
            </a: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Оголошено про відміну наказу.</a:t>
            </a:r>
          </a:p>
          <a:p>
            <a:r>
              <a:rPr lang="uk-UA" sz="2200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Неправильно:</a:t>
            </a:r>
          </a:p>
          <a:p>
            <a:endParaRPr lang="uk-UA" sz="2200" dirty="0">
              <a:solidFill>
                <a:schemeClr val="tx1"/>
              </a:solidFill>
              <a:latin typeface="Gungsuh" panose="02030600000101010101" pitchFamily="18" charset="-127"/>
              <a:ea typeface="Gungsuh" panose="02030600000101010101" pitchFamily="18" charset="-127"/>
              <a:cs typeface="David CLM" panose="02000603000000000000" pitchFamily="2" charset="-79"/>
            </a:endParaRP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Заняття тимчасово скасовані.</a:t>
            </a: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Усі заходи на період карантину скасували.</a:t>
            </a:r>
          </a:p>
          <a:p>
            <a:r>
              <a:rPr lang="uk-UA" sz="2200" dirty="0">
                <a:solidFill>
                  <a:schemeClr val="tx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Оголошено про скасування наказу.</a:t>
            </a:r>
          </a:p>
          <a:p>
            <a:r>
              <a:rPr lang="uk-UA" sz="2200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Правильно:</a:t>
            </a:r>
          </a:p>
          <a:p>
            <a:pPr marL="0" indent="0">
              <a:buNone/>
            </a:pPr>
            <a:endParaRPr lang="uk-UA" sz="2200" dirty="0">
              <a:solidFill>
                <a:schemeClr val="tx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>
              <a:buNone/>
            </a:pPr>
            <a:r>
              <a:rPr lang="uk-UA" sz="2200" dirty="0">
                <a:solidFill>
                  <a:srgbClr val="FF0000"/>
                </a:solidFill>
                <a:latin typeface="Segoe Script" panose="030B0504020000000003" pitchFamily="66" charset="0"/>
              </a:rPr>
              <a:t>Хоч доводиться скасовувати багато планів, але можна будувати нові: шукати інші формати для співпраці, спілкування і саморозвитку.</a:t>
            </a:r>
          </a:p>
          <a:p>
            <a:endParaRPr lang="uk-UA" sz="2200" dirty="0">
              <a:solidFill>
                <a:srgbClr val="FF0000"/>
              </a:solidFill>
            </a:endParaRPr>
          </a:p>
          <a:p>
            <a:endParaRPr lang="uk-UA" dirty="0">
              <a:solidFill>
                <a:srgbClr val="FF0000"/>
              </a:solidFill>
            </a:endParaRPr>
          </a:p>
          <a:p>
            <a:endParaRPr lang="uk-UA" dirty="0">
              <a:solidFill>
                <a:srgbClr val="FF0000"/>
              </a:solidFill>
            </a:endParaRPr>
          </a:p>
          <a:p>
            <a:endParaRPr lang="uk-UA" dirty="0">
              <a:solidFill>
                <a:srgbClr val="FF0000"/>
              </a:solidFill>
            </a:endParaRPr>
          </a:p>
          <a:p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07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B2542-42A3-4804-A695-D895629C9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05" y="554441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Ч</a:t>
            </a:r>
            <a:r>
              <a:rPr lang="uk-UA" sz="3200" u="sng" dirty="0">
                <a:latin typeface="Gungsuh" panose="02030600000101010101" pitchFamily="18" charset="-127"/>
                <a:ea typeface="Gungsuh" panose="02030600000101010101" pitchFamily="18" charset="-127"/>
              </a:rPr>
              <a:t>и</a:t>
            </a:r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тання  чи чит</a:t>
            </a:r>
            <a:r>
              <a:rPr lang="uk-UA" sz="3200" u="sng" dirty="0"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ння?</a:t>
            </a:r>
            <a:b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</a:br>
            <a:endParaRPr lang="uk-UA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BE19A6-6B1E-428D-9DC6-D6CB5300A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263" y="1933304"/>
            <a:ext cx="9510349" cy="3509554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Вагаєтеся, куди поставити наголос у слові «</a:t>
            </a:r>
            <a:r>
              <a:rPr lang="uk-UA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читання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»?</a:t>
            </a:r>
          </a:p>
          <a:p>
            <a:pPr marL="0" indent="0">
              <a:buNone/>
            </a:pP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Більшість іменників середнього роду на –</a:t>
            </a:r>
            <a:r>
              <a:rPr lang="uk-UA" dirty="0" err="1">
                <a:latin typeface="Gungsuh" panose="02030600000101010101" pitchFamily="18" charset="-127"/>
                <a:ea typeface="Gungsuh" panose="02030600000101010101" pitchFamily="18" charset="-127"/>
              </a:rPr>
              <a:t>ання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, що утворилися від дієслів, мають наголос на суфіксі: </a:t>
            </a:r>
          </a:p>
          <a:p>
            <a:pPr marL="0" indent="0">
              <a:buNone/>
            </a:pP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чит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навч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завд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запит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визн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вид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пізн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ння, посл</a:t>
            </a:r>
            <a:r>
              <a:rPr lang="uk-UA" dirty="0">
                <a:solidFill>
                  <a:srgbClr val="00B05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а</a:t>
            </a: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</a:rPr>
              <a:t>ння.</a:t>
            </a:r>
          </a:p>
          <a:p>
            <a:pPr marL="0" indent="0">
              <a:buNone/>
            </a:pPr>
            <a:endParaRPr lang="uk-UA" dirty="0"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>
              <a:buNone/>
            </a:pPr>
            <a:r>
              <a:rPr lang="uk-UA" dirty="0">
                <a:latin typeface="Segoe Script" panose="030B0504020000000003" pitchFamily="66" charset="0"/>
              </a:rPr>
              <a:t>Наголошуй без вагання: не ч</a:t>
            </a:r>
            <a:r>
              <a:rPr lang="uk-UA" dirty="0">
                <a:solidFill>
                  <a:srgbClr val="FF0000"/>
                </a:solidFill>
                <a:latin typeface="Segoe Script" panose="030B0504020000000003" pitchFamily="66" charset="0"/>
              </a:rPr>
              <a:t>и</a:t>
            </a:r>
            <a:r>
              <a:rPr lang="uk-UA" dirty="0">
                <a:latin typeface="Segoe Script" panose="030B0504020000000003" pitchFamily="66" charset="0"/>
              </a:rPr>
              <a:t>тання, а чит</a:t>
            </a:r>
            <a:r>
              <a:rPr lang="uk-UA" dirty="0">
                <a:solidFill>
                  <a:srgbClr val="00B050"/>
                </a:solidFill>
                <a:latin typeface="Segoe Script" panose="030B0504020000000003" pitchFamily="66" charset="0"/>
              </a:rPr>
              <a:t>а</a:t>
            </a:r>
            <a:r>
              <a:rPr lang="uk-UA" dirty="0">
                <a:latin typeface="Segoe Script" panose="030B0504020000000003" pitchFamily="66" charset="0"/>
              </a:rPr>
              <a:t>ння.</a:t>
            </a:r>
          </a:p>
        </p:txBody>
      </p:sp>
    </p:spTree>
    <p:extLst>
      <p:ext uri="{BB962C8B-B14F-4D97-AF65-F5344CB8AC3E}">
        <p14:creationId xmlns:p14="http://schemas.microsoft.com/office/powerpoint/2010/main" val="304525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F4CA0-045E-4E9C-9824-DB8695E62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651" y="624110"/>
            <a:ext cx="9013961" cy="1013101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Comic Sans MS" panose="030F0702030302020204" pitchFamily="66" charset="0"/>
              </a:rPr>
              <a:t>Виражаймо емоції українською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017896-5769-46EF-AF07-29B0FBA3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uk-UA" dirty="0">
                <a:latin typeface="Comic Sans MS" panose="030F0702030302020204" pitchFamily="66" charset="0"/>
              </a:rPr>
              <a:t>Іноді ми не встигаємо дібрати слова, щоб виразити свої емоції. Тоді ми вдаємося до вигуків. Сучасні діти, та й дорослі, останнім часом здебільшого послуговуються запозиченими словами на кшталт «Супер!», «</a:t>
            </a:r>
            <a:r>
              <a:rPr lang="uk-UA" dirty="0" err="1">
                <a:latin typeface="Comic Sans MS" panose="030F0702030302020204" pitchFamily="66" charset="0"/>
              </a:rPr>
              <a:t>Вау</a:t>
            </a:r>
            <a:r>
              <a:rPr lang="uk-UA" dirty="0">
                <a:latin typeface="Comic Sans MS" panose="030F0702030302020204" pitchFamily="66" charset="0"/>
              </a:rPr>
              <a:t>!», «</a:t>
            </a:r>
            <a:r>
              <a:rPr lang="uk-UA" dirty="0" err="1">
                <a:latin typeface="Comic Sans MS" panose="030F0702030302020204" pitchFamily="66" charset="0"/>
              </a:rPr>
              <a:t>Упс</a:t>
            </a:r>
            <a:r>
              <a:rPr lang="uk-UA" dirty="0">
                <a:latin typeface="Comic Sans MS" panose="030F0702030302020204" pitchFamily="66" charset="0"/>
              </a:rPr>
              <a:t>!», «</a:t>
            </a:r>
            <a:r>
              <a:rPr lang="uk-UA" dirty="0" err="1">
                <a:latin typeface="Comic Sans MS" panose="030F0702030302020204" pitchFamily="66" charset="0"/>
              </a:rPr>
              <a:t>Єс</a:t>
            </a:r>
            <a:r>
              <a:rPr lang="uk-UA" dirty="0">
                <a:latin typeface="Comic Sans MS" panose="030F0702030302020204" pitchFamily="66" charset="0"/>
              </a:rPr>
              <a:t>!», «ЛОЛ», «Кльово!», «Хватить!», а буває, навіть такими, що їх і згадувати не варто. Змінити в мовленні вихованців (та й у своєму) запозичені вигуки допоможе «шпаргалка».</a:t>
            </a:r>
          </a:p>
        </p:txBody>
      </p:sp>
    </p:spTree>
    <p:extLst>
      <p:ext uri="{BB962C8B-B14F-4D97-AF65-F5344CB8AC3E}">
        <p14:creationId xmlns:p14="http://schemas.microsoft.com/office/powerpoint/2010/main" val="1085966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181ABE2-1037-4EBE-BCC3-B99EBF750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3337" y="226423"/>
            <a:ext cx="9841275" cy="6496594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FA9B26B-F67E-4DB2-B883-3F2C07F370E6}"/>
              </a:ext>
            </a:extLst>
          </p:cNvPr>
          <p:cNvSpPr/>
          <p:nvPr/>
        </p:nvSpPr>
        <p:spPr>
          <a:xfrm>
            <a:off x="1904203" y="674229"/>
            <a:ext cx="1628503" cy="914400"/>
          </a:xfrm>
          <a:prstGeom prst="ellipse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Чарівно!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5E7C374-4D75-4B9A-933D-3D67FE1A2061}"/>
              </a:ext>
            </a:extLst>
          </p:cNvPr>
          <p:cNvSpPr/>
          <p:nvPr/>
        </p:nvSpPr>
        <p:spPr>
          <a:xfrm>
            <a:off x="2103865" y="2215083"/>
            <a:ext cx="2083632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Казна-що!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D02071E-C3E5-4654-AE2F-76F5D9FB42A5}"/>
              </a:ext>
            </a:extLst>
          </p:cNvPr>
          <p:cNvSpPr/>
          <p:nvPr/>
        </p:nvSpPr>
        <p:spPr>
          <a:xfrm>
            <a:off x="6972821" y="1759167"/>
            <a:ext cx="1955950" cy="9879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 </a:t>
            </a:r>
            <a:r>
              <a:rPr lang="uk-UA" dirty="0">
                <a:solidFill>
                  <a:srgbClr val="00B0F0"/>
                </a:solidFill>
              </a:rPr>
              <a:t>От тобі й маєш! 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5007467-73C7-40EA-A259-6CF31D55ECE9}"/>
              </a:ext>
            </a:extLst>
          </p:cNvPr>
          <p:cNvSpPr/>
          <p:nvPr/>
        </p:nvSpPr>
        <p:spPr>
          <a:xfrm>
            <a:off x="4690074" y="2082043"/>
            <a:ext cx="18939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chemeClr val="bg2">
                    <a:lumMod val="25000"/>
                  </a:schemeClr>
                </a:solidFill>
              </a:rPr>
              <a:t>Хай йому грець!  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08A275B-4078-44A4-8753-D583166D4181}"/>
              </a:ext>
            </a:extLst>
          </p:cNvPr>
          <p:cNvSpPr/>
          <p:nvPr/>
        </p:nvSpPr>
        <p:spPr>
          <a:xfrm>
            <a:off x="2036720" y="3787456"/>
            <a:ext cx="1698172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Сміхота! 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F6EAC58-B6CA-414F-94FE-0C9D08F9D155}"/>
              </a:ext>
            </a:extLst>
          </p:cNvPr>
          <p:cNvSpPr/>
          <p:nvPr/>
        </p:nvSpPr>
        <p:spPr>
          <a:xfrm>
            <a:off x="7712346" y="331089"/>
            <a:ext cx="1893899" cy="914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Так отож!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BFBEE6B-3A68-4E48-A596-22813E72D628}"/>
              </a:ext>
            </a:extLst>
          </p:cNvPr>
          <p:cNvSpPr/>
          <p:nvPr/>
        </p:nvSpPr>
        <p:spPr>
          <a:xfrm>
            <a:off x="4717762" y="3646443"/>
            <a:ext cx="2083632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Яка краса! 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2950954-D35D-4BEF-8AB9-530DD9FD2E2D}"/>
              </a:ext>
            </a:extLst>
          </p:cNvPr>
          <p:cNvSpPr/>
          <p:nvPr/>
        </p:nvSpPr>
        <p:spPr>
          <a:xfrm>
            <a:off x="4799767" y="4968470"/>
            <a:ext cx="2173662" cy="1089485"/>
          </a:xfrm>
          <a:prstGeom prst="ellipse">
            <a:avLst/>
          </a:prstGeom>
          <a:solidFill>
            <a:srgbClr val="0579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rgbClr val="D4E0FC"/>
                </a:solidFill>
              </a:rPr>
              <a:t>Дивовижно!  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C6032B9-45E2-4C5A-A047-C99D45ABBFEB}"/>
              </a:ext>
            </a:extLst>
          </p:cNvPr>
          <p:cNvSpPr/>
          <p:nvPr/>
        </p:nvSpPr>
        <p:spPr>
          <a:xfrm>
            <a:off x="9225800" y="2338988"/>
            <a:ext cx="1619795" cy="914400"/>
          </a:xfrm>
          <a:prstGeom prst="ellipse">
            <a:avLst/>
          </a:prstGeom>
          <a:solidFill>
            <a:srgbClr val="109F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rgbClr val="FF0000"/>
                </a:solidFill>
              </a:rPr>
              <a:t>Авжеж!  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1D83642-709A-4EB5-B3CA-0D306EE57CCC}"/>
              </a:ext>
            </a:extLst>
          </p:cNvPr>
          <p:cNvSpPr/>
          <p:nvPr/>
        </p:nvSpPr>
        <p:spPr>
          <a:xfrm>
            <a:off x="2036720" y="4996711"/>
            <a:ext cx="1893901" cy="106124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Чудово!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D5BD2CD-915C-4FA8-8ED2-773469CE0E97}"/>
              </a:ext>
            </a:extLst>
          </p:cNvPr>
          <p:cNvSpPr/>
          <p:nvPr/>
        </p:nvSpPr>
        <p:spPr>
          <a:xfrm>
            <a:off x="7188713" y="5435752"/>
            <a:ext cx="1628503" cy="914400"/>
          </a:xfrm>
          <a:prstGeom prst="ellipse">
            <a:avLst/>
          </a:prstGeom>
          <a:solidFill>
            <a:srgbClr val="E61A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rgbClr val="7030A0"/>
                </a:solidFill>
                <a:latin typeface="Comic Sans MS" panose="030F0702030302020204" pitchFamily="66" charset="0"/>
              </a:rPr>
              <a:t>Отакої!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4CDFE5A-A2EC-4CFB-AD1E-F03A70FC746A}"/>
              </a:ext>
            </a:extLst>
          </p:cNvPr>
          <p:cNvSpPr/>
          <p:nvPr/>
        </p:nvSpPr>
        <p:spPr>
          <a:xfrm>
            <a:off x="4560598" y="564833"/>
            <a:ext cx="1619795" cy="914400"/>
          </a:xfrm>
          <a:prstGeom prst="ellipse">
            <a:avLst/>
          </a:prstGeom>
          <a:solidFill>
            <a:srgbClr val="D3F8F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err="1">
                <a:solidFill>
                  <a:schemeClr val="accent6">
                    <a:lumMod val="75000"/>
                  </a:schemeClr>
                </a:solidFill>
              </a:rPr>
              <a:t>Ги-ги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! 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F683B7B-6CF0-41A2-A5CF-344D089A64EB}"/>
              </a:ext>
            </a:extLst>
          </p:cNvPr>
          <p:cNvSpPr/>
          <p:nvPr/>
        </p:nvSpPr>
        <p:spPr>
          <a:xfrm>
            <a:off x="7188713" y="3860648"/>
            <a:ext cx="1628503" cy="914400"/>
          </a:xfrm>
          <a:prstGeom prst="ellipse">
            <a:avLst/>
          </a:prstGeom>
          <a:solidFill>
            <a:srgbClr val="2E26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rgbClr val="FFFF00"/>
                </a:solidFill>
              </a:rPr>
              <a:t>Овва!  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C7459C9-8A6F-439D-9FD9-6BA74CF0060D}"/>
              </a:ext>
            </a:extLst>
          </p:cNvPr>
          <p:cNvSpPr/>
          <p:nvPr/>
        </p:nvSpPr>
        <p:spPr>
          <a:xfrm>
            <a:off x="9750920" y="1073364"/>
            <a:ext cx="1305595" cy="78443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err="1">
                <a:solidFill>
                  <a:srgbClr val="F7BBAB"/>
                </a:solidFill>
              </a:rPr>
              <a:t>Ич</a:t>
            </a:r>
            <a:r>
              <a:rPr lang="uk-UA" dirty="0">
                <a:solidFill>
                  <a:srgbClr val="F7BBAB"/>
                </a:solidFill>
              </a:rPr>
              <a:t>!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B074E24-9299-4070-A54C-5F490E699A35}"/>
              </a:ext>
            </a:extLst>
          </p:cNvPr>
          <p:cNvSpPr/>
          <p:nvPr/>
        </p:nvSpPr>
        <p:spPr>
          <a:xfrm>
            <a:off x="9390203" y="3833209"/>
            <a:ext cx="1698172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Отож-бо! 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B0DB4E5-7225-41FF-9595-24C5D132A83C}"/>
              </a:ext>
            </a:extLst>
          </p:cNvPr>
          <p:cNvSpPr/>
          <p:nvPr/>
        </p:nvSpPr>
        <p:spPr>
          <a:xfrm>
            <a:off x="9196508" y="5118143"/>
            <a:ext cx="1445366" cy="895090"/>
          </a:xfrm>
          <a:prstGeom prst="ellipse">
            <a:avLst/>
          </a:prstGeom>
          <a:solidFill>
            <a:srgbClr val="B1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Зась! </a:t>
            </a:r>
          </a:p>
        </p:txBody>
      </p:sp>
    </p:spTree>
    <p:extLst>
      <p:ext uri="{BB962C8B-B14F-4D97-AF65-F5344CB8AC3E}">
        <p14:creationId xmlns:p14="http://schemas.microsoft.com/office/powerpoint/2010/main" val="281794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88E83-A86E-4099-A315-6640859B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063" y="624110"/>
            <a:ext cx="9205549" cy="647341"/>
          </a:xfrm>
        </p:spPr>
        <p:txBody>
          <a:bodyPr/>
          <a:lstStyle/>
          <a:p>
            <a:r>
              <a:rPr lang="uk-UA" dirty="0">
                <a:latin typeface="Constantia" panose="02030602050306030303" pitchFamily="18" charset="0"/>
                <a:cs typeface="David CLM" panose="02000603000000000000" pitchFamily="2" charset="-79"/>
              </a:rPr>
              <a:t>Як </a:t>
            </a:r>
            <a:r>
              <a:rPr lang="uk-UA" dirty="0" err="1">
                <a:latin typeface="Constantia" panose="02030602050306030303" pitchFamily="18" charset="0"/>
                <a:cs typeface="David CLM" panose="02000603000000000000" pitchFamily="2" charset="-79"/>
              </a:rPr>
              <a:t>коректно</a:t>
            </a:r>
            <a:r>
              <a:rPr lang="uk-UA" dirty="0">
                <a:latin typeface="Constantia" panose="02030602050306030303" pitchFamily="18" charset="0"/>
                <a:cs typeface="David CLM" panose="02000603000000000000" pitchFamily="2" charset="-79"/>
              </a:rPr>
              <a:t> називати дітей з ООП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DBC643-15B0-43FA-846D-9440B486A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080" y="1375953"/>
            <a:ext cx="10102533" cy="525997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sz="2000" dirty="0"/>
              <a:t>	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Коректні терміни, які доречно вживати, коли йдеться про дітей з порушеннями здоров'я чи розвитку, закріплені  у Конвенції ООН «Про права людей з інвалідністю»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	Уникайте ярликів на кшталт: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 «з обмеженими можливостями»,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 «неповносправний», 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«з особливими потребами», 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«страждає від ДЦП», 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чи образливих слів «</a:t>
            </a:r>
            <a:r>
              <a:rPr lang="uk-UA" sz="2000" dirty="0" err="1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аутист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», 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«</a:t>
            </a:r>
            <a:r>
              <a:rPr lang="uk-UA" sz="2000" dirty="0" err="1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колясочник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» тощо. </a:t>
            </a:r>
          </a:p>
          <a:p>
            <a:pPr marL="0" indent="0">
              <a:buNone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Коректні терміни: 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Дитина/особа з інвалідністю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 з особливими освітніми потребами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Дитина, у якої аутизм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 з ДЦП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 з ураженням опорно-рухового апарату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 з порушенням зору/слуху/ мовлення тощо</a:t>
            </a:r>
          </a:p>
          <a:p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David CLM" panose="02000603000000000000" pitchFamily="2" charset="-79"/>
              </a:rPr>
              <a:t>Дитина в інвалідному візку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B050"/>
                </a:solidFill>
                <a:latin typeface="Segoe Script" panose="030B0504020000000003" pitchFamily="66" charset="0"/>
                <a:ea typeface="Cambria" panose="02040503050406030204" pitchFamily="18" charset="0"/>
              </a:rPr>
              <a:t>Говорячи про таких дітей, на перше місце завжди треба ставити  Дитину, адже інвалідність – не єдина, а головне – аж ніяк не визначальна її характеристика, тож не варто робити на ній акцент.</a:t>
            </a:r>
          </a:p>
          <a:p>
            <a:endParaRPr lang="uk-UA" sz="2200" dirty="0">
              <a:solidFill>
                <a:srgbClr val="00B050"/>
              </a:solidFill>
              <a:latin typeface="Segoe Script" panose="030B0504020000000003" pitchFamily="66" charset="0"/>
              <a:ea typeface="Cambria" panose="02040503050406030204" pitchFamily="18" charset="0"/>
            </a:endParaRPr>
          </a:p>
          <a:p>
            <a:endParaRPr lang="uk-UA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uk-UA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6630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D3D47-4DC4-4A07-BB02-D655228A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71" y="624110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Перемогу, як і освіту, здобувають, а не отримують!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8B6C5-D5C0-40F5-A909-303762FBA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14" y="1905000"/>
            <a:ext cx="9153298" cy="3925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Слова </a:t>
            </a:r>
            <a:r>
              <a:rPr lang="uk-UA" i="1" u="sng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ОТРИМУВАТИ (одержувати) і ЗДОБУВАТИ </a:t>
            </a: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близькі за значенням, тобто є синонімами. Проте існують певні нюанси в їх уживанні.</a:t>
            </a:r>
          </a:p>
          <a:p>
            <a:endParaRPr lang="uk-UA" i="1" dirty="0">
              <a:latin typeface="Gungsuh" panose="02030600000101010101" pitchFamily="18" charset="-127"/>
              <a:ea typeface="Gungsuh" panose="02030600000101010101" pitchFamily="18" charset="-127"/>
              <a:cs typeface="David CLM" panose="02000603000000000000" pitchFamily="2" charset="-79"/>
            </a:endParaRPr>
          </a:p>
          <a:p>
            <a:pPr marL="0" indent="0">
              <a:buNone/>
            </a:pPr>
            <a:r>
              <a:rPr lang="uk-UA" i="1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Отримувати</a:t>
            </a: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 – брати те, що дають. Це слово використовують насамперед тоді, коли йдеться про конкретні матеріальні об'єкти.</a:t>
            </a:r>
          </a:p>
          <a:p>
            <a:pPr marL="0" indent="0">
              <a:buNone/>
            </a:pPr>
            <a:r>
              <a:rPr lang="uk-UA" i="1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Здобувати </a:t>
            </a: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– діставати щось, докладаючи зусиль. Вживається здебільшого з абстрактним поняттям. 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листи, зарплату, подарунки, передплачені журнали- </a:t>
            </a:r>
            <a:r>
              <a:rPr lang="uk-UA" i="1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Отримувати</a:t>
            </a:r>
            <a:endParaRPr lang="uk-UA" i="1" dirty="0">
              <a:latin typeface="Gungsuh" panose="02030600000101010101" pitchFamily="18" charset="-127"/>
              <a:ea typeface="Gungsuh" panose="02030600000101010101" pitchFamily="18" charset="-127"/>
              <a:cs typeface="David CLM" panose="02000603000000000000" pitchFamily="2" charset="-79"/>
            </a:endParaRP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перемогу, знання, освіту, науковий ступінь- </a:t>
            </a:r>
            <a:r>
              <a:rPr lang="uk-UA" i="1" dirty="0">
                <a:solidFill>
                  <a:srgbClr val="FF0000"/>
                </a:solidFill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Здобувати</a:t>
            </a: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  <a:cs typeface="David CLM" panose="02000603000000000000" pitchFamily="2" charset="-79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75418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B8800-0C54-427E-84DE-18B9DB819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Стати в круг чи в коло?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C5437-4906-4B9E-8BC7-8400DC05A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393371"/>
            <a:ext cx="10006150" cy="53557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Попри те, що круг і коло –математичні поняття, їх часто вживають у повсякденному мовленні. І, на жаль, не завжди доречно. </a:t>
            </a:r>
          </a:p>
          <a:p>
            <a:pPr marL="0" indent="0">
              <a:buNone/>
            </a:pP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МОЖНА ПОЧУТИ: </a:t>
            </a:r>
          </a:p>
          <a:p>
            <a:r>
              <a:rPr lang="uk-UA" sz="2000" i="1" dirty="0">
                <a:latin typeface="Gungsuh" panose="02030600000101010101" pitchFamily="18" charset="-127"/>
                <a:ea typeface="Gungsuh" panose="02030600000101010101" pitchFamily="18" charset="-127"/>
              </a:rPr>
              <a:t>Діти, станьте в круг!</a:t>
            </a:r>
          </a:p>
          <a:p>
            <a:r>
              <a:rPr lang="uk-UA" sz="2000" i="1" dirty="0">
                <a:latin typeface="Gungsuh" panose="02030600000101010101" pitchFamily="18" charset="-127"/>
                <a:ea typeface="Gungsuh" panose="02030600000101010101" pitchFamily="18" charset="-127"/>
              </a:rPr>
              <a:t>Килимок у формі кола.</a:t>
            </a:r>
          </a:p>
          <a:p>
            <a:r>
              <a:rPr lang="uk-UA" sz="2000" i="1" dirty="0">
                <a:latin typeface="Gungsuh" panose="02030600000101010101" pitchFamily="18" charset="-127"/>
                <a:ea typeface="Gungsuh" panose="02030600000101010101" pitchFamily="18" charset="-127"/>
              </a:rPr>
              <a:t>Малята йдуть по кругу.</a:t>
            </a:r>
          </a:p>
          <a:p>
            <a:r>
              <a:rPr lang="uk-UA" sz="2000" i="1" dirty="0">
                <a:latin typeface="Gungsuh" panose="02030600000101010101" pitchFamily="18" charset="-127"/>
                <a:ea typeface="Gungsuh" panose="02030600000101010101" pitchFamily="18" charset="-127"/>
              </a:rPr>
              <a:t>Гончарне коло.</a:t>
            </a:r>
          </a:p>
          <a:p>
            <a:r>
              <a:rPr lang="uk-UA" sz="2000" i="1" dirty="0">
                <a:latin typeface="Gungsuh" panose="02030600000101010101" pitchFamily="18" charset="-127"/>
                <a:ea typeface="Gungsuh" panose="02030600000101010101" pitchFamily="18" charset="-127"/>
              </a:rPr>
              <a:t>У кругу друзів. </a:t>
            </a:r>
          </a:p>
          <a:p>
            <a:pPr marL="0" indent="0">
              <a:buNone/>
            </a:pP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ПРАВИЛЬНО: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Діти, станьте в коло!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Килимок у формі круга.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Малята йдуть по колу.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Гончарний круг.</a:t>
            </a:r>
          </a:p>
          <a:p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У колі друзів. </a:t>
            </a:r>
          </a:p>
          <a:p>
            <a:pPr marL="0" indent="0">
              <a:buNone/>
            </a:pP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Коло – це замкнена крива, усі точки якої однаково віддалені від центра.     ⃝</a:t>
            </a:r>
          </a:p>
          <a:p>
            <a:pPr marL="0" indent="0">
              <a:buNone/>
            </a:pPr>
            <a:r>
              <a:rPr lang="uk-UA" i="1" dirty="0">
                <a:latin typeface="Gungsuh" panose="02030600000101010101" pitchFamily="18" charset="-127"/>
                <a:ea typeface="Gungsuh" panose="02030600000101010101" pitchFamily="18" charset="-127"/>
              </a:rPr>
              <a:t>Круг – обмежена колом частина площини.</a:t>
            </a:r>
          </a:p>
          <a:p>
            <a:endParaRPr lang="uk-UA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36A5606-7E83-4439-B20E-AD5CC0EF0CB6}"/>
              </a:ext>
            </a:extLst>
          </p:cNvPr>
          <p:cNvSpPr/>
          <p:nvPr/>
        </p:nvSpPr>
        <p:spPr>
          <a:xfrm>
            <a:off x="7193280" y="6383383"/>
            <a:ext cx="420803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6560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09078-59A7-4B43-BCC3-07938FA53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275" y="624110"/>
            <a:ext cx="9092338" cy="1074061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Звертатися за допомогою чи по допомогу?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2FF94-857B-44F5-B1C5-71E9E495B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137" y="2081349"/>
            <a:ext cx="9536475" cy="452845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Усім нам буває потрібна допомога. Зокрема і для того, аби розібратися, які прийменники вживати із цим словом.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Отже, якщо ми говоримо про певне знаряддя (інструмент), яке використовуємо, вживаємо форму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  <a:ea typeface="Gungsuh" panose="02030600000101010101" pitchFamily="18" charset="-127"/>
              </a:rPr>
              <a:t>«ЗА ДОПОМОГОЮ».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Якщо інша людина допомогла нам у чомусь, ми говоримо, що зробили це 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  <a:ea typeface="Gungsuh" panose="02030600000101010101" pitchFamily="18" charset="-127"/>
              </a:rPr>
              <a:t>«З ДОПОМОГОЮ».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А за потреби ми звертаємося до інших людей 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  <a:ea typeface="Gungsuh" panose="02030600000101010101" pitchFamily="18" charset="-127"/>
              </a:rPr>
              <a:t>«ПО ДОПОМОГУ».</a:t>
            </a: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звертатися за допомогою</a:t>
            </a: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за допомогою колег</a:t>
            </a: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при допомозі ножиць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НЕПРАВИЛЬНО:</a:t>
            </a:r>
          </a:p>
          <a:p>
            <a:pPr marL="0" indent="0">
              <a:buNone/>
            </a:pPr>
            <a:endParaRPr lang="uk-UA" dirty="0">
              <a:latin typeface="Century Schoolbook" panose="02040604050505020304" pitchFamily="18" charset="0"/>
              <a:ea typeface="Gungsuh" panose="02030600000101010101" pitchFamily="18" charset="-127"/>
            </a:endParaRP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звертатися по допомогу</a:t>
            </a: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з допомогою колег</a:t>
            </a:r>
          </a:p>
          <a:p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за допомогою ножиць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  <a:ea typeface="Gungsuh" panose="02030600000101010101" pitchFamily="18" charset="-127"/>
              </a:rPr>
              <a:t>ПРАВИЛЬНО:</a:t>
            </a:r>
          </a:p>
          <a:p>
            <a:pPr marL="0" indent="0">
              <a:buNone/>
            </a:pPr>
            <a:endParaRPr lang="uk-UA" dirty="0">
              <a:latin typeface="Century Schoolbook" panose="02040604050505020304" pitchFamily="18" charset="0"/>
              <a:ea typeface="Gungsuh" panose="02030600000101010101" pitchFamily="18" charset="-127"/>
            </a:endParaRPr>
          </a:p>
          <a:p>
            <a:pPr marL="0" indent="0">
              <a:buNone/>
            </a:pPr>
            <a:r>
              <a:rPr lang="uk-UA" sz="2000" dirty="0">
                <a:solidFill>
                  <a:srgbClr val="00B050"/>
                </a:solidFill>
                <a:latin typeface="Segoe Script" panose="030B0504020000000003" pitchFamily="66" charset="0"/>
              </a:rPr>
              <a:t>Допомагайте іншим і самі не соромтеся  звертатися по допомогу.</a:t>
            </a:r>
          </a:p>
          <a:p>
            <a:endParaRPr lang="uk-UA" dirty="0">
              <a:latin typeface="Comic Sans MS" panose="030F0702030302020204" pitchFamily="66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7944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7B493-5CF1-4CA0-94A3-BA400F591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903" y="624110"/>
            <a:ext cx="8961709" cy="751844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Задача = завдання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AD9778-90A9-44A8-BCAE-C3DE25311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80" y="1497874"/>
            <a:ext cx="9797733" cy="4937760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uk-UA" sz="3400" b="1" dirty="0">
                <a:latin typeface="Comic Sans MS" panose="030F0702030302020204" pitchFamily="66" charset="0"/>
              </a:rPr>
              <a:t>Часто можна почути  про </a:t>
            </a:r>
            <a:r>
              <a:rPr lang="uk-UA" sz="3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«задачі» </a:t>
            </a:r>
            <a:r>
              <a:rPr lang="uk-UA" sz="3400" b="1" dirty="0">
                <a:latin typeface="Comic Sans MS" panose="030F0702030302020204" pitchFamily="66" charset="0"/>
              </a:rPr>
              <a:t>нового навчального року чи якогось освітнього </a:t>
            </a:r>
            <a:r>
              <a:rPr lang="uk-UA" sz="3400" b="1" dirty="0" err="1">
                <a:latin typeface="Comic Sans MS" panose="030F0702030302020204" pitchFamily="66" charset="0"/>
              </a:rPr>
              <a:t>поєкту</a:t>
            </a:r>
            <a:r>
              <a:rPr lang="uk-UA" sz="3400" b="1" dirty="0">
                <a:latin typeface="Comic Sans MS" panose="030F0702030302020204" pitchFamily="66" charset="0"/>
              </a:rPr>
              <a:t>. Однак в українській мові </a:t>
            </a:r>
            <a:r>
              <a:rPr lang="uk-UA" sz="3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задачі бувають лише математичні.  </a:t>
            </a:r>
            <a:r>
              <a:rPr lang="uk-UA" sz="3400" b="1" dirty="0">
                <a:latin typeface="Comic Sans MS" panose="030F0702030302020204" pitchFamily="66" charset="0"/>
              </a:rPr>
              <a:t>Їх розв'язують шляхом обчислень за визначеною умовою. В інших контекстах, коли ідеться про мету чи запланований обсяг робіт, вживаємо слово </a:t>
            </a:r>
            <a:r>
              <a:rPr lang="uk-UA" sz="3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«завдання».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Математична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Логічна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Геометрична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Арифметична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З хімії чи з фізики</a:t>
            </a:r>
          </a:p>
          <a:p>
            <a:pPr marL="0" indent="0">
              <a:buNone/>
            </a:pPr>
            <a:r>
              <a:rPr lang="uk-UA" sz="3400" b="1" dirty="0">
                <a:latin typeface="Comic Sans MS" panose="030F0702030302020204" pitchFamily="66" charset="0"/>
              </a:rPr>
              <a:t>ЗАДАЧА</a:t>
            </a:r>
          </a:p>
          <a:p>
            <a:endParaRPr lang="uk-UA" sz="3400" b="1" dirty="0">
              <a:latin typeface="Comic Sans MS" panose="030F0702030302020204" pitchFamily="66" charset="0"/>
            </a:endParaRPr>
          </a:p>
          <a:p>
            <a:r>
              <a:rPr lang="uk-UA" sz="3400" b="1" dirty="0">
                <a:latin typeface="Comic Sans MS" panose="030F0702030302020204" pitchFamily="66" charset="0"/>
              </a:rPr>
              <a:t>Освітнє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Самостійне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Домашнє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Пріоритетне</a:t>
            </a:r>
          </a:p>
          <a:p>
            <a:r>
              <a:rPr lang="uk-UA" sz="3400" b="1" dirty="0">
                <a:latin typeface="Comic Sans MS" panose="030F0702030302020204" pitchFamily="66" charset="0"/>
              </a:rPr>
              <a:t>Творче</a:t>
            </a:r>
          </a:p>
          <a:p>
            <a:pPr marL="0" indent="0">
              <a:buNone/>
            </a:pPr>
            <a:r>
              <a:rPr lang="uk-UA" sz="3400" b="1" dirty="0">
                <a:latin typeface="Comic Sans MS" panose="030F0702030302020204" pitchFamily="66" charset="0"/>
              </a:rPr>
              <a:t>ЗАВДАННЯ</a:t>
            </a:r>
          </a:p>
          <a:p>
            <a:pPr marL="0" indent="0">
              <a:buNone/>
            </a:pPr>
            <a:endParaRPr lang="uk-UA" sz="25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rgbClr val="00B050"/>
                </a:solidFill>
                <a:latin typeface="Segoe Script" panose="030B0504020000000003" pitchFamily="66" charset="0"/>
              </a:rPr>
              <a:t>Нині перед педагогами стоять нелегкі завдання, але виконати їх вам до снаги!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217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4EA01-B540-4A52-A8B9-755E8B146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771" y="624110"/>
            <a:ext cx="9196841" cy="751844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Попередити – ще не значить запобігти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6C68D-1A10-453D-B59A-8C6878DF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091" y="1672045"/>
            <a:ext cx="9684521" cy="47810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sz="2500" dirty="0">
                <a:latin typeface="Constantia" panose="02030602050306030303" pitchFamily="18" charset="0"/>
              </a:rPr>
              <a:t>Дехто вважає, що слова </a:t>
            </a:r>
            <a:r>
              <a:rPr lang="uk-UA" sz="2500" dirty="0">
                <a:solidFill>
                  <a:srgbClr val="FF0000"/>
                </a:solidFill>
                <a:latin typeface="Constantia" panose="02030602050306030303" pitchFamily="18" charset="0"/>
              </a:rPr>
              <a:t>«запобігти</a:t>
            </a:r>
            <a:r>
              <a:rPr lang="uk-UA" sz="2500" dirty="0">
                <a:latin typeface="Constantia" panose="02030602050306030303" pitchFamily="18" charset="0"/>
              </a:rPr>
              <a:t>» і «</a:t>
            </a:r>
            <a:r>
              <a:rPr lang="uk-UA" sz="2500" dirty="0">
                <a:solidFill>
                  <a:srgbClr val="FF0000"/>
                </a:solidFill>
                <a:latin typeface="Constantia" panose="02030602050306030303" pitchFamily="18" charset="0"/>
              </a:rPr>
              <a:t>попередити» </a:t>
            </a:r>
            <a:r>
              <a:rPr lang="uk-UA" sz="2500" dirty="0">
                <a:latin typeface="Constantia" panose="02030602050306030303" pitchFamily="18" charset="0"/>
              </a:rPr>
              <a:t>– синоніми. Однак ці слова мають різні значення.</a:t>
            </a:r>
          </a:p>
          <a:p>
            <a:pPr marL="0" indent="0">
              <a:buNone/>
            </a:pPr>
            <a:r>
              <a:rPr lang="uk-UA" sz="2500" dirty="0">
                <a:solidFill>
                  <a:srgbClr val="FF0000"/>
                </a:solidFill>
                <a:latin typeface="Constantia" panose="02030602050306030303" pitchFamily="18" charset="0"/>
              </a:rPr>
              <a:t>Запобігти</a:t>
            </a:r>
            <a:r>
              <a:rPr lang="uk-UA" sz="2500" dirty="0">
                <a:latin typeface="Constantia" panose="02030602050306030303" pitchFamily="18" charset="0"/>
              </a:rPr>
              <a:t> – не допустити, заздалегідь відвернути що-небудь неприємне, небажане.</a:t>
            </a:r>
          </a:p>
          <a:p>
            <a:pPr marL="0" indent="0">
              <a:buNone/>
            </a:pPr>
            <a:r>
              <a:rPr lang="uk-UA" sz="2500" dirty="0">
                <a:solidFill>
                  <a:srgbClr val="FF0000"/>
                </a:solidFill>
                <a:latin typeface="Constantia" panose="02030602050306030303" pitchFamily="18" charset="0"/>
              </a:rPr>
              <a:t>Попередити </a:t>
            </a:r>
            <a:r>
              <a:rPr lang="uk-UA" sz="2500" dirty="0">
                <a:latin typeface="Constantia" panose="02030602050306030303" pitchFamily="18" charset="0"/>
              </a:rPr>
              <a:t>– наперед повідомити кого-небудь про щось небезпечне чи неприємне.</a:t>
            </a:r>
          </a:p>
          <a:p>
            <a:pPr marL="0" indent="0">
              <a:buNone/>
            </a:pPr>
            <a:r>
              <a:rPr lang="uk-UA" sz="2500" dirty="0">
                <a:latin typeface="Constantia" panose="02030602050306030303" pitchFamily="18" charset="0"/>
              </a:rPr>
              <a:t>ЗАПОБІГАЮТЬ чомусь: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Небезпеці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Помилкам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Пожежі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Поширенню інфекційних захворювань</a:t>
            </a:r>
          </a:p>
          <a:p>
            <a:pPr marL="0" indent="0">
              <a:buNone/>
            </a:pPr>
            <a:r>
              <a:rPr lang="uk-UA" sz="2500" dirty="0">
                <a:latin typeface="Constantia" panose="02030602050306030303" pitchFamily="18" charset="0"/>
              </a:rPr>
              <a:t>ПОПЕРЕДЖАЮТЬ когось про щось: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Про небезпеку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Про помилки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Про пожежу</a:t>
            </a:r>
          </a:p>
          <a:p>
            <a:r>
              <a:rPr lang="uk-UA" sz="2500" dirty="0">
                <a:latin typeface="Constantia" panose="02030602050306030303" pitchFamily="18" charset="0"/>
              </a:rPr>
              <a:t>Про поширення інфекційних захворювань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B050"/>
                </a:solidFill>
                <a:latin typeface="Segoe Script" panose="030B0504020000000003" pitchFamily="66" charset="0"/>
              </a:rPr>
              <a:t>Ми попередили вас про можливість помилки і сподіваємося, що вам вдасться її запобігти!</a:t>
            </a:r>
          </a:p>
        </p:txBody>
      </p:sp>
    </p:spTree>
    <p:extLst>
      <p:ext uri="{BB962C8B-B14F-4D97-AF65-F5344CB8AC3E}">
        <p14:creationId xmlns:p14="http://schemas.microsoft.com/office/powerpoint/2010/main" val="2455692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4204C-2AE7-49AE-8AF8-7E545D26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699593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До роботи беруться, а не приступають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5EBE83-FEB4-468A-B869-1C6EE6C8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137" y="1593669"/>
            <a:ext cx="9536475" cy="4640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Сподобалася ідея, запропонована в статті? І ви вже готові «</a:t>
            </a:r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приступити до роботи»? </a:t>
            </a:r>
            <a:r>
              <a:rPr lang="uk-UA" dirty="0">
                <a:latin typeface="Comic Sans MS" panose="030F0702030302020204" pitchFamily="66" charset="0"/>
              </a:rPr>
              <a:t>Не гайте часу! Але коли запрошуватимете колег і батьків вихованців до спільної праці, майте на увазі: вислів «</a:t>
            </a:r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приступити до роботи</a:t>
            </a:r>
            <a:r>
              <a:rPr lang="uk-UA" dirty="0">
                <a:latin typeface="Comic Sans MS" panose="030F0702030302020204" pitchFamily="66" charset="0"/>
              </a:rPr>
              <a:t>» - калька з російської. Скористайтеся українськими відповідниками!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НЕПРАВИЛЬНО:</a:t>
            </a:r>
          </a:p>
          <a:p>
            <a:r>
              <a:rPr lang="uk-UA" dirty="0">
                <a:latin typeface="Comic Sans MS" panose="030F0702030302020204" pitchFamily="66" charset="0"/>
              </a:rPr>
              <a:t>приступити до роботи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ПРАВИЛЬНО:</a:t>
            </a:r>
          </a:p>
          <a:p>
            <a:r>
              <a:rPr lang="uk-UA" dirty="0">
                <a:latin typeface="Comic Sans MS" panose="030F0702030302020204" pitchFamily="66" charset="0"/>
              </a:rPr>
              <a:t>Узятися до праці (до роботи)</a:t>
            </a:r>
          </a:p>
          <a:p>
            <a:r>
              <a:rPr lang="uk-UA" dirty="0">
                <a:latin typeface="Comic Sans MS" panose="030F0702030302020204" pitchFamily="66" charset="0"/>
              </a:rPr>
              <a:t>Почати (розпочати) роботу</a:t>
            </a:r>
          </a:p>
          <a:p>
            <a:r>
              <a:rPr lang="uk-UA" dirty="0">
                <a:latin typeface="Comic Sans MS" panose="030F0702030302020204" pitchFamily="66" charset="0"/>
              </a:rPr>
              <a:t>Стати до роботи</a:t>
            </a:r>
          </a:p>
          <a:p>
            <a:pPr marL="0" indent="0">
              <a:buNone/>
            </a:pPr>
            <a:r>
              <a:rPr lang="uk-UA" sz="1600" dirty="0">
                <a:solidFill>
                  <a:srgbClr val="00B050"/>
                </a:solidFill>
                <a:latin typeface="Segoe Script" panose="030B0504020000000003" pitchFamily="66" charset="0"/>
              </a:rPr>
              <a:t>Дбайте про чистоту свого мовлення і сміливо беріться до втілення нових ідей!</a:t>
            </a:r>
          </a:p>
        </p:txBody>
      </p:sp>
    </p:spTree>
    <p:extLst>
      <p:ext uri="{BB962C8B-B14F-4D97-AF65-F5344CB8AC3E}">
        <p14:creationId xmlns:p14="http://schemas.microsoft.com/office/powerpoint/2010/main" val="12165225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C5ED27-7283-4CB8-BA4E-B3A699459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150" y="415105"/>
            <a:ext cx="8979126" cy="708301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Вести себе чи поводитися?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055F53-E8FF-4A8A-9553-4BDAA87A7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806" y="1802674"/>
            <a:ext cx="9466806" cy="44500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«Діти, ведіть себе добре», - чи вживаєте ви таку фразу?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Виявляється, у неї закралася помилка.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Вести можна дитину за руку, а от самого себе – досить складно. Коли йдеться про поведінку, вживають слово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«поводитись</a:t>
            </a:r>
            <a:r>
              <a:rPr lang="uk-UA" dirty="0">
                <a:latin typeface="Century Schoolbook" panose="02040604050505020304" pitchFamily="18" charset="0"/>
              </a:rPr>
              <a:t>».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Чому ти так себе ведеш?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Діти, ведіть себе чемно!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Він завжди вів себе шляхетно.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НЕПРАВИЛЬНО:</a:t>
            </a:r>
          </a:p>
          <a:p>
            <a:endParaRPr lang="uk-UA" dirty="0">
              <a:latin typeface="Century Schoolbook" panose="02040604050505020304" pitchFamily="18" charset="0"/>
            </a:endParaRPr>
          </a:p>
          <a:p>
            <a:r>
              <a:rPr lang="uk-UA" dirty="0">
                <a:latin typeface="Century Schoolbook" panose="02040604050505020304" pitchFamily="18" charset="0"/>
              </a:rPr>
              <a:t>Чому ти так поводишся?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Діти, поводьтеся чемно. Діти, будьте чемними.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Він завжди поводився шляхетно.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ПРАВИЛЬНО:</a:t>
            </a:r>
          </a:p>
          <a:p>
            <a:pPr marL="0" indent="0">
              <a:buNone/>
            </a:pPr>
            <a:endParaRPr lang="uk-UA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uk-UA" dirty="0">
                <a:solidFill>
                  <a:srgbClr val="00B050"/>
                </a:solidFill>
                <a:latin typeface="Segoe Script" panose="030B0504020000000003" pitchFamily="66" charset="0"/>
              </a:rPr>
              <a:t>Поводьтеся з іншими так, як хочете, щоб чинили з вами.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03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458DA-0648-4AB7-B2A0-012FAB25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235" y="624110"/>
            <a:ext cx="9031378" cy="629924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Дітей не можна заставляти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68C128-53E0-471C-AF00-231B6A8A0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8767" y="1506583"/>
            <a:ext cx="9405846" cy="49290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У жодному разі! Адже слово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ЗАСТАВЛЯТИ</a:t>
            </a:r>
            <a:r>
              <a:rPr lang="uk-UA" dirty="0">
                <a:latin typeface="Century Schoolbook" panose="02040604050505020304" pitchFamily="18" charset="0"/>
              </a:rPr>
              <a:t> означає загороджувати щось, заповнювати чимось весь простір або ж віддавати що-небудь кредитору в заставу. Можна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ЗАСТАВИТИ КІМНАТУ МЕБЛЯМИ</a:t>
            </a:r>
            <a:r>
              <a:rPr lang="uk-UA" dirty="0">
                <a:latin typeface="Century Schoolbook" panose="02040604050505020304" pitchFamily="18" charset="0"/>
              </a:rPr>
              <a:t> або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ЗАСТАВИТИ КАБЛУЧКУ  В ЛОМБАРДІ</a:t>
            </a:r>
            <a:r>
              <a:rPr lang="uk-UA" dirty="0">
                <a:latin typeface="Century Schoolbook" panose="02040604050505020304" pitchFamily="18" charset="0"/>
              </a:rPr>
              <a:t>. Якщо ж ідеться про активне спонукання когось до певної дії, вживають слова: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ЗМУШУВАТИ, ПРИМУШУВАТИ, СИЛУВАТИ</a:t>
            </a:r>
            <a:r>
              <a:rPr lang="uk-UA" dirty="0">
                <a:latin typeface="Century Schoolbook" panose="020406040505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НЕ РЕКОМЕНДОВАНО: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Не заставляйте дітей доїдати обід!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Мене заставили це роботи.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Заставити працювати.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РЕКОМЕНДОВАНО: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Не силуйте дітей доїдати обід.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Мене змусили це робити.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Примусити працювати.</a:t>
            </a:r>
          </a:p>
          <a:p>
            <a:pPr marL="0" indent="0">
              <a:buNone/>
            </a:pPr>
            <a:r>
              <a:rPr lang="uk-UA" sz="1700" dirty="0">
                <a:solidFill>
                  <a:srgbClr val="00B050"/>
                </a:solidFill>
                <a:latin typeface="Segoe Script" panose="030B0504020000000003" pitchFamily="66" charset="0"/>
              </a:rPr>
              <a:t>Не примушуйте малят прибирати іграшки. Перетворіть цей процес на веселе гру, як-от «Хто швидше заставить полички іграшками?»</a:t>
            </a:r>
          </a:p>
          <a:p>
            <a:endParaRPr lang="uk-UA" sz="1700" dirty="0">
              <a:solidFill>
                <a:srgbClr val="00B050"/>
              </a:solidFill>
              <a:latin typeface="Segoe Script" panose="030B0504020000000003" pitchFamily="66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0462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FDC50-7FF5-4663-BEB5-AAB6278FA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9361" y="624110"/>
            <a:ext cx="9005252" cy="743136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Природний чи природній?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24B8A9-521D-43AB-A6EB-3AC4D4F3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3" y="1602377"/>
            <a:ext cx="9327469" cy="445878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Century Schoolbook" panose="02040604050505020304" pitchFamily="18" charset="0"/>
              </a:rPr>
              <a:t>Відповідь на це запитання однозначна. Нормативним є лише один варіант –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ПРИРОДНИЙ. </a:t>
            </a:r>
            <a:r>
              <a:rPr lang="uk-UA" dirty="0">
                <a:latin typeface="Century Schoolbook" panose="02040604050505020304" pitchFamily="18" charset="0"/>
              </a:rPr>
              <a:t>Так само, як у подібних словах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ЗВОРОТНИЙ </a:t>
            </a:r>
            <a:r>
              <a:rPr lang="uk-UA" dirty="0">
                <a:latin typeface="Century Schoolbook" panose="02040604050505020304" pitchFamily="18" charset="0"/>
              </a:rPr>
              <a:t>і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НАРОДНИЙ.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dirty="0">
                <a:latin typeface="Century Schoolbook" panose="02040604050505020304" pitchFamily="18" charset="0"/>
              </a:rPr>
              <a:t>Оскільки прикметника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ПРИРОДНІЙ</a:t>
            </a:r>
            <a:r>
              <a:rPr lang="uk-UA" dirty="0">
                <a:latin typeface="Century Schoolbook" panose="02040604050505020304" pitchFamily="18" charset="0"/>
              </a:rPr>
              <a:t> у сучасній українській літературній мові немає, немає у ній і прислівника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ПРИРОДНЬО. </a:t>
            </a:r>
            <a:r>
              <a:rPr lang="uk-UA" dirty="0">
                <a:latin typeface="Century Schoolbook" panose="02040604050505020304" pitchFamily="18" charset="0"/>
              </a:rPr>
              <a:t>Правильно- </a:t>
            </a:r>
            <a:r>
              <a:rPr lang="uk-UA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ПРИРОДНО.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Природнє явище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Природній заповідник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Природній вигляд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Зворотній зв'язок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НЕПРАВИЛЬНО</a:t>
            </a:r>
          </a:p>
          <a:p>
            <a:pPr marL="0" indent="0">
              <a:buNone/>
            </a:pPr>
            <a:endParaRPr lang="uk-UA" dirty="0">
              <a:latin typeface="Century Schoolbook" panose="02040604050505020304" pitchFamily="18" charset="0"/>
            </a:endParaRPr>
          </a:p>
          <a:p>
            <a:r>
              <a:rPr lang="uk-UA" dirty="0">
                <a:latin typeface="Century Schoolbook" panose="02040604050505020304" pitchFamily="18" charset="0"/>
              </a:rPr>
              <a:t>Природне явище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Природний заповідник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Природний вигляд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Зворотний зв'язок</a:t>
            </a:r>
          </a:p>
          <a:p>
            <a:pPr marL="0" indent="0">
              <a:buNone/>
            </a:pPr>
            <a:r>
              <a:rPr lang="uk-UA" dirty="0">
                <a:latin typeface="Century Schoolbook" panose="02040604050505020304" pitchFamily="18" charset="0"/>
              </a:rPr>
              <a:t>ПРАВИЛЬНО</a:t>
            </a:r>
          </a:p>
          <a:p>
            <a:endParaRPr lang="uk-UA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uk-UA" sz="2200" dirty="0">
                <a:solidFill>
                  <a:srgbClr val="00B050"/>
                </a:solidFill>
                <a:latin typeface="Segoe Script" panose="030B0504020000000003" pitchFamily="66" charset="0"/>
              </a:rPr>
              <a:t>Правильно розмовляти рідною мовою – природно!</a:t>
            </a:r>
          </a:p>
        </p:txBody>
      </p:sp>
    </p:spTree>
    <p:extLst>
      <p:ext uri="{BB962C8B-B14F-4D97-AF65-F5344CB8AC3E}">
        <p14:creationId xmlns:p14="http://schemas.microsoft.com/office/powerpoint/2010/main" val="277244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7D556-798A-46DF-97C1-EBEC289B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09" y="269966"/>
            <a:ext cx="9057504" cy="766354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Дружній = дружний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E26349-CF57-4F5E-830F-D13CF7DC8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29" y="1219200"/>
            <a:ext cx="9545183" cy="554735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4800" dirty="0">
                <a:latin typeface="Century Schoolbook" panose="02040604050505020304" pitchFamily="18" charset="0"/>
              </a:rPr>
              <a:t>Слова й справді аж надто схожі. Не дивно, що їх часто плутають. Однак значення вони мають різне. </a:t>
            </a:r>
          </a:p>
          <a:p>
            <a:pPr marL="0" indent="0">
              <a:buNone/>
            </a:pPr>
            <a:r>
              <a:rPr lang="uk-UA" sz="4800" dirty="0">
                <a:solidFill>
                  <a:srgbClr val="FF0000"/>
                </a:solidFill>
                <a:latin typeface="Century Schoolbook" panose="02040604050505020304" pitchFamily="18" charset="0"/>
              </a:rPr>
              <a:t>Дружній </a:t>
            </a:r>
            <a:r>
              <a:rPr lang="uk-UA" sz="4800" dirty="0">
                <a:latin typeface="Century Schoolbook" panose="02040604050505020304" pitchFamily="18" charset="0"/>
              </a:rPr>
              <a:t>– доброзичливий, дружелюбний.</a:t>
            </a:r>
          </a:p>
          <a:p>
            <a:pPr marL="0" indent="0">
              <a:buNone/>
            </a:pPr>
            <a:r>
              <a:rPr lang="uk-UA" sz="4800" dirty="0">
                <a:solidFill>
                  <a:srgbClr val="FF0000"/>
                </a:solidFill>
                <a:latin typeface="Century Schoolbook" panose="02040604050505020304" pitchFamily="18" charset="0"/>
              </a:rPr>
              <a:t>Дружний </a:t>
            </a:r>
            <a:r>
              <a:rPr lang="uk-UA" sz="4800" dirty="0">
                <a:latin typeface="Century Schoolbook" panose="02040604050505020304" pitchFamily="18" charset="0"/>
              </a:rPr>
              <a:t>– одностайний, згуртований, злагоджений.</a:t>
            </a:r>
          </a:p>
          <a:p>
            <a:pPr marL="0" indent="0">
              <a:buNone/>
            </a:pPr>
            <a:r>
              <a:rPr lang="uk-UA" sz="4800" dirty="0">
                <a:latin typeface="Century Schoolbook" panose="02040604050505020304" pitchFamily="18" charset="0"/>
              </a:rPr>
              <a:t>ДРУЖНІЙ: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Дружній погляд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Дружній візит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Дружній жарт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Дружня усмішка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Дружня порада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Дружнє вітання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Завдяки дружнім стосункам</a:t>
            </a:r>
          </a:p>
          <a:p>
            <a:pPr marL="0" indent="0">
              <a:buNone/>
            </a:pPr>
            <a:r>
              <a:rPr lang="uk-UA" sz="4800" dirty="0">
                <a:latin typeface="Century Schoolbook" panose="02040604050505020304" pitchFamily="18" charset="0"/>
              </a:rPr>
              <a:t>ДРУЖНИЙ: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Дружний дитсадок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Дружний колектив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Дружний сміх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Дружна праця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Дружна сім'я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Дружне звучання</a:t>
            </a:r>
          </a:p>
          <a:p>
            <a:r>
              <a:rPr lang="uk-UA" sz="4800" dirty="0">
                <a:latin typeface="Century Schoolbook" panose="02040604050505020304" pitchFamily="18" charset="0"/>
              </a:rPr>
              <a:t>Завдяки дружним зусиллям</a:t>
            </a:r>
          </a:p>
          <a:p>
            <a:pPr marL="0" indent="0">
              <a:buNone/>
            </a:pPr>
            <a:r>
              <a:rPr lang="uk-UA" sz="5600" dirty="0">
                <a:solidFill>
                  <a:srgbClr val="00B050"/>
                </a:solidFill>
                <a:latin typeface="Segoe Script" panose="030B0504020000000003" pitchFamily="66" charset="0"/>
              </a:rPr>
              <a:t>Скористайтеся цією дружньою порадою  і дружно плекайте рідну мову!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9682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7E06B-A0D9-485A-B1A2-83074811C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525421"/>
          </a:xfrm>
        </p:spPr>
        <p:txBody>
          <a:bodyPr>
            <a:noAutofit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Свято наступаюче чи прийдешнє?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BB695-DBEC-4F9F-AB4F-DBD9ED5BF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Незабаром зимові свята. Вітаймо дорогих нам людей зі святами щиро і </a:t>
            </a:r>
            <a:r>
              <a:rPr lang="uk-UA" dirty="0" err="1">
                <a:latin typeface="Comic Sans MS" panose="030F0702030302020204" pitchFamily="66" charset="0"/>
              </a:rPr>
              <a:t>грамотно</a:t>
            </a:r>
            <a:r>
              <a:rPr lang="uk-UA" dirty="0">
                <a:latin typeface="Comic Sans MS" panose="030F0702030302020204" pitchFamily="66" charset="0"/>
              </a:rPr>
              <a:t>. Уникаймо невластивих українській мові слів і форм.</a:t>
            </a:r>
          </a:p>
          <a:p>
            <a:r>
              <a:rPr lang="uk-UA" dirty="0">
                <a:latin typeface="Comic Sans MS" panose="030F0702030302020204" pitchFamily="66" charset="0"/>
              </a:rPr>
              <a:t>Свято (як і зима) ні на що не </a:t>
            </a:r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НАСТУПАЄ</a:t>
            </a:r>
            <a:r>
              <a:rPr lang="uk-UA" dirty="0">
                <a:latin typeface="Comic Sans MS" panose="030F0702030302020204" pitchFamily="66" charset="0"/>
              </a:rPr>
              <a:t>, а </a:t>
            </a:r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НАСТАЄ, ПРИХОДИТЬ </a:t>
            </a:r>
            <a:r>
              <a:rPr lang="uk-UA" dirty="0">
                <a:latin typeface="Comic Sans MS" panose="030F0702030302020204" pitchFamily="66" charset="0"/>
              </a:rPr>
              <a:t>або </a:t>
            </a:r>
            <a:r>
              <a:rPr lang="uk-UA" dirty="0">
                <a:solidFill>
                  <a:srgbClr val="FF0000"/>
                </a:solidFill>
                <a:latin typeface="Comic Sans MS" panose="030F0702030302020204" pitchFamily="66" charset="0"/>
              </a:rPr>
              <a:t>НАБЛИЖАЄТЬСЯ</a:t>
            </a:r>
            <a:r>
              <a:rPr lang="uk-UA" dirty="0">
                <a:latin typeface="Comic Sans MS" panose="030F0702030302020204" pitchFamily="66" charset="0"/>
              </a:rPr>
              <a:t>. 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ВІТАЄМО:</a:t>
            </a:r>
          </a:p>
          <a:p>
            <a:r>
              <a:rPr lang="uk-UA" dirty="0">
                <a:latin typeface="Comic Sans MS" panose="030F0702030302020204" pitchFamily="66" charset="0"/>
              </a:rPr>
              <a:t>З прийдешнім святом!</a:t>
            </a:r>
          </a:p>
          <a:p>
            <a:r>
              <a:rPr lang="uk-UA" dirty="0">
                <a:latin typeface="Comic Sans MS" panose="030F0702030302020204" pitchFamily="66" charset="0"/>
              </a:rPr>
              <a:t>З </a:t>
            </a:r>
            <a:r>
              <a:rPr lang="uk-UA" dirty="0" err="1">
                <a:latin typeface="Comic Sans MS" panose="030F0702030302020204" pitchFamily="66" charset="0"/>
              </a:rPr>
              <a:t>передноворіччям</a:t>
            </a:r>
            <a:r>
              <a:rPr lang="uk-UA" dirty="0">
                <a:latin typeface="Comic Sans MS" panose="030F0702030302020204" pitchFamily="66" charset="0"/>
              </a:rPr>
              <a:t>!</a:t>
            </a:r>
          </a:p>
          <a:p>
            <a:r>
              <a:rPr lang="uk-UA" dirty="0">
                <a:latin typeface="Comic Sans MS" panose="030F0702030302020204" pitchFamily="66" charset="0"/>
              </a:rPr>
              <a:t>Зичимо гарно відзначити свята!</a:t>
            </a:r>
          </a:p>
          <a:p>
            <a:pPr marL="0" indent="0">
              <a:buNone/>
            </a:pPr>
            <a:r>
              <a:rPr lang="uk-UA" dirty="0">
                <a:latin typeface="Comic Sans MS" panose="030F0702030302020204" pitchFamily="66" charset="0"/>
              </a:rPr>
              <a:t>НЕПРАВИЛЬНО:</a:t>
            </a:r>
          </a:p>
          <a:p>
            <a:r>
              <a:rPr lang="uk-UA" dirty="0">
                <a:latin typeface="Comic Sans MS" panose="030F0702030302020204" pitchFamily="66" charset="0"/>
              </a:rPr>
              <a:t>З наступаючим святом!</a:t>
            </a:r>
          </a:p>
        </p:txBody>
      </p:sp>
    </p:spTree>
    <p:extLst>
      <p:ext uri="{BB962C8B-B14F-4D97-AF65-F5344CB8AC3E}">
        <p14:creationId xmlns:p14="http://schemas.microsoft.com/office/powerpoint/2010/main" val="37975404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2440F-4B77-4BEC-9710-BE69CD5B1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846" y="357053"/>
            <a:ext cx="9527767" cy="531221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latin typeface="Gungsuh" panose="02030600000101010101" pitchFamily="18" charset="-127"/>
                <a:ea typeface="Gungsuh" panose="02030600000101010101" pitchFamily="18" charset="-127"/>
              </a:rPr>
              <a:t>Дякуючи = завдяки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CEC47C-D6FE-49B6-8A7A-227DEF032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3337" y="1027611"/>
            <a:ext cx="9841275" cy="571282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Попри схожість звучання, слова </a:t>
            </a:r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ДЯКУЮЧИ</a:t>
            </a:r>
            <a:r>
              <a:rPr lang="uk-UA" sz="3500" dirty="0">
                <a:latin typeface="Century Schoolbook" panose="02040604050505020304" pitchFamily="18" charset="0"/>
              </a:rPr>
              <a:t> і </a:t>
            </a:r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ЗАВДЯКИ </a:t>
            </a:r>
            <a:r>
              <a:rPr lang="uk-UA" sz="3500" dirty="0">
                <a:latin typeface="Century Schoolbook" panose="02040604050505020304" pitchFamily="18" charset="0"/>
              </a:rPr>
              <a:t>– не синоніми і вживаються в різних аспектах.</a:t>
            </a:r>
          </a:p>
          <a:p>
            <a:pPr marL="0" indent="0">
              <a:buNone/>
            </a:pPr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ДЯКУЮЧИ </a:t>
            </a:r>
            <a:r>
              <a:rPr lang="uk-UA" sz="3500" dirty="0">
                <a:latin typeface="Century Schoolbook" panose="02040604050505020304" pitchFamily="18" charset="0"/>
              </a:rPr>
              <a:t>– дієприслівник, що означає «висловлювати вдячність»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Діти вручили гостям подарунки,</a:t>
            </a:r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 дякуючи</a:t>
            </a:r>
            <a:r>
              <a:rPr lang="uk-UA" sz="3500" dirty="0">
                <a:latin typeface="Century Schoolbook" panose="02040604050505020304" pitchFamily="18" charset="0"/>
              </a:rPr>
              <a:t>, що ті завітали на стято.</a:t>
            </a:r>
          </a:p>
          <a:p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Дякуючи </a:t>
            </a:r>
            <a:r>
              <a:rPr lang="uk-UA" sz="3500" dirty="0">
                <a:latin typeface="Century Schoolbook" panose="02040604050505020304" pitchFamily="18" charset="0"/>
              </a:rPr>
              <a:t>тренеру й батькам, спортсменка приймала нагороду.</a:t>
            </a:r>
          </a:p>
          <a:p>
            <a:pPr marL="0" indent="0">
              <a:buNone/>
            </a:pPr>
            <a:r>
              <a:rPr lang="uk-UA" sz="3500" dirty="0">
                <a:solidFill>
                  <a:srgbClr val="FF0000"/>
                </a:solidFill>
                <a:latin typeface="Century Schoolbook" panose="02040604050505020304" pitchFamily="18" charset="0"/>
              </a:rPr>
              <a:t>ЗАВДЯКИ – </a:t>
            </a:r>
            <a:r>
              <a:rPr lang="uk-UA" sz="3500" dirty="0">
                <a:latin typeface="Century Schoolbook" panose="02040604050505020304" pitchFamily="18" charset="0"/>
              </a:rPr>
              <a:t>прийменник, який вживаємо, коли говоримо про причини, що сприяли досягненню бажаного результату.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НЕПРАВЛЬНО: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Дякуючи вам, ми зробили це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Завдяки вам ми зробили це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НЕПРАВИЛЬНО: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Дякуючи підтримці друзів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Завдяки підтримці друзів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НЕПРАВИЛЬНО: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Дякуючи старанням кожного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Завдяки старанням кожного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НЕПРАВИЛЬНО: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Дякуючи добрій організації</a:t>
            </a:r>
          </a:p>
          <a:p>
            <a:pPr marL="0" indent="0">
              <a:buNone/>
            </a:pPr>
            <a:r>
              <a:rPr lang="uk-UA" sz="3500" dirty="0">
                <a:latin typeface="Century Schoolbook" panose="02040604050505020304" pitchFamily="18" charset="0"/>
              </a:rPr>
              <a:t>ПРАВЛЬНО:</a:t>
            </a:r>
          </a:p>
          <a:p>
            <a:r>
              <a:rPr lang="uk-UA" sz="3500" dirty="0">
                <a:latin typeface="Century Schoolbook" panose="02040604050505020304" pitchFamily="18" charset="0"/>
              </a:rPr>
              <a:t>Завдяки добрій організації</a:t>
            </a:r>
          </a:p>
          <a:p>
            <a:pPr marL="0" indent="0">
              <a:buNone/>
            </a:pPr>
            <a:r>
              <a:rPr lang="uk-UA" sz="5600" dirty="0">
                <a:solidFill>
                  <a:srgbClr val="00B050"/>
                </a:solidFill>
                <a:latin typeface="Segoe Script" panose="030B0504020000000003" pitchFamily="66" charset="0"/>
              </a:rPr>
              <a:t>Дякуючи вам за увагу, нагадуємо: завдяки кожному з вас наша мова може стати чистішою!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52291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8B331D-C5F2-4740-9411-460DE325C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971" y="2133600"/>
            <a:ext cx="9501641" cy="1724297"/>
          </a:xfrm>
        </p:spPr>
        <p:txBody>
          <a:bodyPr>
            <a:normAutofit/>
          </a:bodyPr>
          <a:lstStyle/>
          <a:p>
            <a:r>
              <a:rPr lang="uk-UA" sz="4800" dirty="0">
                <a:solidFill>
                  <a:srgbClr val="C00000"/>
                </a:solidFill>
                <a:latin typeface="Segoe Script" panose="030B0504020000000003" pitchFamily="66" charset="0"/>
              </a:rPr>
              <a:t>Дякую за увагу!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08CA82-7FAC-4D25-AF29-993C26D96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61" y="3429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464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597</TotalTime>
  <Words>2831</Words>
  <Application>Microsoft Office PowerPoint</Application>
  <PresentationFormat>Широкоэкранный</PresentationFormat>
  <Paragraphs>392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5" baseType="lpstr">
      <vt:lpstr>Gungsuh</vt:lpstr>
      <vt:lpstr>Arial</vt:lpstr>
      <vt:lpstr>Bookman Old Style</vt:lpstr>
      <vt:lpstr>Cambria</vt:lpstr>
      <vt:lpstr>Century Gothic</vt:lpstr>
      <vt:lpstr>Century Schoolbook</vt:lpstr>
      <vt:lpstr>Comic Sans MS</vt:lpstr>
      <vt:lpstr>Constantia</vt:lpstr>
      <vt:lpstr>David CLM</vt:lpstr>
      <vt:lpstr>Gabriola</vt:lpstr>
      <vt:lpstr>Mangal</vt:lpstr>
      <vt:lpstr>Segoe Script</vt:lpstr>
      <vt:lpstr>Wingdings 3</vt:lpstr>
      <vt:lpstr>Легкий дым</vt:lpstr>
      <vt:lpstr>Мова вихователя  - один з основних чинників мовленнєвого розвитку дітей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Стереотипи про мову</vt:lpstr>
      <vt:lpstr>Як допомогти дитині позбутися суржику?</vt:lpstr>
      <vt:lpstr>Презентация PowerPoint</vt:lpstr>
      <vt:lpstr>Презентация PowerPoint</vt:lpstr>
      <vt:lpstr>Презентация PowerPoint</vt:lpstr>
      <vt:lpstr>Вітаємося.</vt:lpstr>
      <vt:lpstr>Можливості української мови</vt:lpstr>
      <vt:lpstr>ПЕРШИЙ ПОЦІЛУНОК </vt:lpstr>
      <vt:lpstr>Презентация PowerPoint</vt:lpstr>
      <vt:lpstr>Презентация PowerPoint</vt:lpstr>
      <vt:lpstr>Добираємо синоніми</vt:lpstr>
      <vt:lpstr>Добираємо синоніми (звіряємося)</vt:lpstr>
      <vt:lpstr>Вправа «Скажи інакше» </vt:lpstr>
      <vt:lpstr>Вправа «Скажи інакше» (звіряємося) </vt:lpstr>
      <vt:lpstr>Створюємо прислів'я</vt:lpstr>
      <vt:lpstr>Створюємо прислів’я (звіряємося)</vt:lpstr>
      <vt:lpstr>Презентация PowerPoint</vt:lpstr>
      <vt:lpstr>Заходи скасовують, а не відмінюють</vt:lpstr>
      <vt:lpstr>Читання  чи читання? </vt:lpstr>
      <vt:lpstr>Виражаймо емоції українською</vt:lpstr>
      <vt:lpstr>Презентация PowerPoint</vt:lpstr>
      <vt:lpstr>Як коректно називати дітей з ООП</vt:lpstr>
      <vt:lpstr>Перемогу, як і освіту, здобувають, а не отримують!</vt:lpstr>
      <vt:lpstr>Стати в круг чи в коло?</vt:lpstr>
      <vt:lpstr>Звертатися за допомогою чи по допомогу?</vt:lpstr>
      <vt:lpstr>Задача = завдання</vt:lpstr>
      <vt:lpstr>Попередити – ще не значить запобігти</vt:lpstr>
      <vt:lpstr>До роботи беруться, а не приступають</vt:lpstr>
      <vt:lpstr>Вести себе чи поводитися?</vt:lpstr>
      <vt:lpstr>Дітей не можна заставляти</vt:lpstr>
      <vt:lpstr>Природний чи природній?</vt:lpstr>
      <vt:lpstr>Дружній = дружний</vt:lpstr>
      <vt:lpstr>Свято наступаюче чи прийдешнє?</vt:lpstr>
      <vt:lpstr>Дякуючи = завдяки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sadochok3</dc:creator>
  <cp:lastModifiedBy>sadochok3</cp:lastModifiedBy>
  <cp:revision>59</cp:revision>
  <dcterms:created xsi:type="dcterms:W3CDTF">2022-11-11T11:21:09Z</dcterms:created>
  <dcterms:modified xsi:type="dcterms:W3CDTF">2022-11-16T10:45:32Z</dcterms:modified>
</cp:coreProperties>
</file>